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318" r:id="rId2"/>
    <p:sldId id="319" r:id="rId3"/>
    <p:sldId id="320" r:id="rId4"/>
    <p:sldId id="321" r:id="rId5"/>
    <p:sldId id="260" r:id="rId6"/>
    <p:sldId id="261" r:id="rId7"/>
    <p:sldId id="262" r:id="rId8"/>
    <p:sldId id="259" r:id="rId9"/>
    <p:sldId id="324" r:id="rId10"/>
    <p:sldId id="264" r:id="rId11"/>
    <p:sldId id="323" r:id="rId12"/>
    <p:sldId id="32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8061E-D326-4F61-AB25-66F916E3F0A0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A5F71-AF57-4253-9CB0-1D7724904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61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617DBC3-613F-95AB-A88C-964F52CC81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9E7438C-C798-4EE3-B570-C9097F230D12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57A50A9-9D2C-3BED-7D49-9B5ECE1FB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5333637-7300-0185-8FEA-DE4AF36F0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A6147CD9-6199-86E2-CBE1-80959C206E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8619074-150E-448E-9E2E-7AC813088ED9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6664EEA6-6CD3-D81D-D920-688C9A0899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E4CD304-1C80-CA54-0315-A37212A2E2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C58464F-92F0-6BE8-14ED-3A04E303C5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6603C95-1BDF-E949-7812-F6B64C1561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96AAEFF-61E0-BBAC-0C77-1C67F1894B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79BADFF-3655-68AF-E86C-0BA63031D1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A0102BF-1C70-EF47-C237-723DE206BB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3D620E4-BE43-827F-28C6-91FEB85379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1D261AD-0A98-C0CD-E230-E828C270451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CD2DA03-2FC3-1C1E-EFFB-0516FE3F27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2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04EA640-03C2-8D87-A639-94FE5913E8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48CAA53-C9B2-5668-027A-904B89CDA0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42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6092" y="247015"/>
            <a:ext cx="6131814" cy="701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1">
                <a:solidFill>
                  <a:srgbClr val="00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00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00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00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0" y="999744"/>
            <a:ext cx="6534150" cy="6705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0147" y="6248398"/>
            <a:ext cx="1211579" cy="5440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514" y="247015"/>
            <a:ext cx="812297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1">
                <a:solidFill>
                  <a:srgbClr val="0033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4540" y="1114185"/>
            <a:ext cx="7435215" cy="1551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36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36.jp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Relationship Id="rId9" Type="http://schemas.openxmlformats.org/officeDocument/2006/relationships/image" Target="../media/image9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jpg"/><Relationship Id="rId18" Type="http://schemas.openxmlformats.org/officeDocument/2006/relationships/image" Target="../media/image113.jpg"/><Relationship Id="rId26" Type="http://schemas.openxmlformats.org/officeDocument/2006/relationships/image" Target="../media/image121.jpg"/><Relationship Id="rId3" Type="http://schemas.openxmlformats.org/officeDocument/2006/relationships/image" Target="../media/image98.jpg"/><Relationship Id="rId21" Type="http://schemas.openxmlformats.org/officeDocument/2006/relationships/image" Target="../media/image116.jpg"/><Relationship Id="rId34" Type="http://schemas.openxmlformats.org/officeDocument/2006/relationships/image" Target="../media/image128.png"/><Relationship Id="rId7" Type="http://schemas.openxmlformats.org/officeDocument/2006/relationships/image" Target="../media/image102.jpg"/><Relationship Id="rId12" Type="http://schemas.openxmlformats.org/officeDocument/2006/relationships/image" Target="../media/image107.jpg"/><Relationship Id="rId17" Type="http://schemas.openxmlformats.org/officeDocument/2006/relationships/image" Target="../media/image112.jpg"/><Relationship Id="rId25" Type="http://schemas.openxmlformats.org/officeDocument/2006/relationships/image" Target="../media/image120.jpg"/><Relationship Id="rId33" Type="http://schemas.openxmlformats.org/officeDocument/2006/relationships/image" Target="../media/image127.jpg"/><Relationship Id="rId2" Type="http://schemas.openxmlformats.org/officeDocument/2006/relationships/image" Target="../media/image97.jpg"/><Relationship Id="rId16" Type="http://schemas.openxmlformats.org/officeDocument/2006/relationships/image" Target="../media/image111.jpg"/><Relationship Id="rId20" Type="http://schemas.openxmlformats.org/officeDocument/2006/relationships/image" Target="../media/image115.jpg"/><Relationship Id="rId29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24" Type="http://schemas.openxmlformats.org/officeDocument/2006/relationships/image" Target="../media/image119.jpg"/><Relationship Id="rId32" Type="http://schemas.openxmlformats.org/officeDocument/2006/relationships/hyperlink" Target="http://www.picsearch.com/" TargetMode="External"/><Relationship Id="rId5" Type="http://schemas.openxmlformats.org/officeDocument/2006/relationships/image" Target="../media/image100.jpg"/><Relationship Id="rId15" Type="http://schemas.openxmlformats.org/officeDocument/2006/relationships/image" Target="../media/image110.jpg"/><Relationship Id="rId23" Type="http://schemas.openxmlformats.org/officeDocument/2006/relationships/image" Target="../media/image118.jpg"/><Relationship Id="rId28" Type="http://schemas.openxmlformats.org/officeDocument/2006/relationships/image" Target="../media/image123.jpg"/><Relationship Id="rId10" Type="http://schemas.openxmlformats.org/officeDocument/2006/relationships/image" Target="../media/image105.jpg"/><Relationship Id="rId19" Type="http://schemas.openxmlformats.org/officeDocument/2006/relationships/image" Target="../media/image114.jpg"/><Relationship Id="rId31" Type="http://schemas.openxmlformats.org/officeDocument/2006/relationships/image" Target="../media/image126.jpg"/><Relationship Id="rId4" Type="http://schemas.openxmlformats.org/officeDocument/2006/relationships/image" Target="../media/image99.jpg"/><Relationship Id="rId9" Type="http://schemas.openxmlformats.org/officeDocument/2006/relationships/image" Target="../media/image104.jpg"/><Relationship Id="rId14" Type="http://schemas.openxmlformats.org/officeDocument/2006/relationships/image" Target="../media/image109.jpg"/><Relationship Id="rId22" Type="http://schemas.openxmlformats.org/officeDocument/2006/relationships/image" Target="../media/image117.jpg"/><Relationship Id="rId27" Type="http://schemas.openxmlformats.org/officeDocument/2006/relationships/image" Target="../media/image122.jpg"/><Relationship Id="rId30" Type="http://schemas.openxmlformats.org/officeDocument/2006/relationships/image" Target="../media/image125.jpg"/><Relationship Id="rId8" Type="http://schemas.openxmlformats.org/officeDocument/2006/relationships/image" Target="../media/image10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att.com/~yann" TargetMode="External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Automatic_number_plate_recognition" TargetMode="External"/><Relationship Id="rId4" Type="http://schemas.openxmlformats.org/officeDocument/2006/relationships/image" Target="../media/image13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onystyle.com/webapp/wcs/stores/servlet/ProductDisplay?catalogId=10551&amp;storeId=10151&amp;productId=8198552921665200469&amp;langId=-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olution.com/products/lanehawk/" TargetMode="External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l.cam.ac.uk/~jgd1000/afghan.html" TargetMode="External"/><Relationship Id="rId4" Type="http://schemas.openxmlformats.org/officeDocument/2006/relationships/image" Target="../media/image13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g"/><Relationship Id="rId5" Type="http://schemas.openxmlformats.org/officeDocument/2006/relationships/hyperlink" Target="http://www.sensiblevision.com/" TargetMode="External"/><Relationship Id="rId4" Type="http://schemas.openxmlformats.org/officeDocument/2006/relationships/image" Target="../media/image14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nokia.com/researchteams/vcui/index.html" TargetMode="External"/><Relationship Id="rId2" Type="http://schemas.openxmlformats.org/officeDocument/2006/relationships/hyperlink" Target="http://www.infoworld.com/article/07/04/24/HNnokiasiliconvalley_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hyperlink" Target="http://lincoln.msresearch.us/" TargetMode="External"/><Relationship Id="rId4" Type="http://schemas.openxmlformats.org/officeDocument/2006/relationships/image" Target="../media/image1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hyperlink" Target="http://www.ilm.com/thesho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wstuffworks.com/first-down-line.htm" TargetMode="External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wstuffworks.com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onzy.org/audience/" TargetMode="External"/><Relationship Id="rId3" Type="http://schemas.openxmlformats.org/officeDocument/2006/relationships/image" Target="../media/image153.jpg"/><Relationship Id="rId7" Type="http://schemas.openxmlformats.org/officeDocument/2006/relationships/hyperlink" Target="http://www.news.com/Game-turns-moviegoers-into-human-joysticks/2100-1026_3-6184662.html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arlog.com/2007/12/incredible_wiimote_hack_create.php" TargetMode="External"/><Relationship Id="rId5" Type="http://schemas.openxmlformats.org/officeDocument/2006/relationships/hyperlink" Target="http://www.cs.cmu.edu/~johnny/projects/wii/" TargetMode="External"/><Relationship Id="rId4" Type="http://schemas.openxmlformats.org/officeDocument/2006/relationships/image" Target="../media/image154.jpg"/><Relationship Id="rId9" Type="http://schemas.openxmlformats.org/officeDocument/2006/relationships/hyperlink" Target="http://www.digimask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.cmu.edu/pubs/pub_5719.html" TargetMode="External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srovers.jpl.nasa.gov/gallery/images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7" Type="http://schemas.openxmlformats.org/officeDocument/2006/relationships/hyperlink" Target="http://en.wikipedia.org/wiki/Spirit_rover" TargetMode="External"/><Relationship Id="rId2" Type="http://schemas.openxmlformats.org/officeDocument/2006/relationships/hyperlink" Target="UNSW_CMU.m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g"/><Relationship Id="rId5" Type="http://schemas.openxmlformats.org/officeDocument/2006/relationships/hyperlink" Target="http://upload.wikimedia.org/wikipedia/commons/d/d8/NASA_Mars_Rover.jpg" TargetMode="External"/><Relationship Id="rId4" Type="http://schemas.openxmlformats.org/officeDocument/2006/relationships/hyperlink" Target="http://www.robocup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oups.csail.mit.edu/vision/medical-vision/surgery/surgical_navigation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jpg"/><Relationship Id="rId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jp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13" Type="http://schemas.openxmlformats.org/officeDocument/2006/relationships/image" Target="../media/image188.jpg"/><Relationship Id="rId3" Type="http://schemas.openxmlformats.org/officeDocument/2006/relationships/image" Target="../media/image178.jpg"/><Relationship Id="rId7" Type="http://schemas.openxmlformats.org/officeDocument/2006/relationships/image" Target="../media/image182.jpg"/><Relationship Id="rId12" Type="http://schemas.openxmlformats.org/officeDocument/2006/relationships/image" Target="../media/image187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jpg"/><Relationship Id="rId11" Type="http://schemas.openxmlformats.org/officeDocument/2006/relationships/image" Target="../media/image186.jpg"/><Relationship Id="rId5" Type="http://schemas.openxmlformats.org/officeDocument/2006/relationships/image" Target="../media/image180.jpg"/><Relationship Id="rId15" Type="http://schemas.openxmlformats.org/officeDocument/2006/relationships/image" Target="../media/image190.jpg"/><Relationship Id="rId10" Type="http://schemas.openxmlformats.org/officeDocument/2006/relationships/image" Target="../media/image185.jpg"/><Relationship Id="rId4" Type="http://schemas.openxmlformats.org/officeDocument/2006/relationships/image" Target="../media/image179.jpg"/><Relationship Id="rId9" Type="http://schemas.openxmlformats.org/officeDocument/2006/relationships/image" Target="../media/image184.jpg"/><Relationship Id="rId14" Type="http://schemas.openxmlformats.org/officeDocument/2006/relationships/image" Target="../media/image18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7" Type="http://schemas.openxmlformats.org/officeDocument/2006/relationships/image" Target="../media/image196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jpg"/><Relationship Id="rId5" Type="http://schemas.openxmlformats.org/officeDocument/2006/relationships/image" Target="../media/image194.jpg"/><Relationship Id="rId4" Type="http://schemas.openxmlformats.org/officeDocument/2006/relationships/image" Target="../media/image19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jpg"/><Relationship Id="rId4" Type="http://schemas.openxmlformats.org/officeDocument/2006/relationships/hyperlink" Target="http://www.cim.mcgill.ca/~apl/Research/OpticalFlow/mywork1.gi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g"/><Relationship Id="rId13" Type="http://schemas.openxmlformats.org/officeDocument/2006/relationships/image" Target="../media/image213.jpg"/><Relationship Id="rId3" Type="http://schemas.openxmlformats.org/officeDocument/2006/relationships/image" Target="../media/image203.png"/><Relationship Id="rId7" Type="http://schemas.openxmlformats.org/officeDocument/2006/relationships/image" Target="../media/image207.jpg"/><Relationship Id="rId12" Type="http://schemas.openxmlformats.org/officeDocument/2006/relationships/image" Target="../media/image212.jpg"/><Relationship Id="rId2" Type="http://schemas.openxmlformats.org/officeDocument/2006/relationships/image" Target="../media/image202.jpg"/><Relationship Id="rId16" Type="http://schemas.openxmlformats.org/officeDocument/2006/relationships/image" Target="../media/image2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jpg"/><Relationship Id="rId11" Type="http://schemas.openxmlformats.org/officeDocument/2006/relationships/image" Target="../media/image211.jpg"/><Relationship Id="rId5" Type="http://schemas.openxmlformats.org/officeDocument/2006/relationships/image" Target="../media/image205.jpg"/><Relationship Id="rId15" Type="http://schemas.openxmlformats.org/officeDocument/2006/relationships/image" Target="../media/image215.jpg"/><Relationship Id="rId10" Type="http://schemas.openxmlformats.org/officeDocument/2006/relationships/image" Target="../media/image210.jpg"/><Relationship Id="rId4" Type="http://schemas.openxmlformats.org/officeDocument/2006/relationships/image" Target="../media/image204.jpg"/><Relationship Id="rId9" Type="http://schemas.openxmlformats.org/officeDocument/2006/relationships/image" Target="../media/image209.jpg"/><Relationship Id="rId14" Type="http://schemas.openxmlformats.org/officeDocument/2006/relationships/image" Target="../media/image21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C96BA87-304B-8E46-1758-71DC90923F3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85800" y="341651"/>
            <a:ext cx="9677400" cy="1470025"/>
          </a:xfrm>
        </p:spPr>
        <p:txBody>
          <a:bodyPr/>
          <a:lstStyle/>
          <a:p>
            <a:pPr eaLnBrk="1" hangingPunct="1"/>
            <a:r>
              <a:rPr lang="en-US" altLang="en-US" b="1" i="1" dirty="0"/>
              <a:t>Introduction to Computer Vision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944838C-AE52-DC4A-1C8D-32D00AD3128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71600" y="4876800"/>
            <a:ext cx="6400800" cy="1752600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By Anshika Malsaria</a:t>
            </a: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Assistant Professor</a:t>
            </a: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dirty="0"/>
              <a:t>CCE</a:t>
            </a: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lang="en-US" altLang="en-US" dirty="0"/>
          </a:p>
        </p:txBody>
      </p:sp>
      <p:pic>
        <p:nvPicPr>
          <p:cNvPr id="18436" name="Picture 2" descr="A computer screen with a eye and gears&#10;&#10;Description automatically generated">
            <a:extLst>
              <a:ext uri="{FF2B5EF4-FFF2-40B4-BE49-F238E27FC236}">
                <a16:creationId xmlns:a16="http://schemas.microsoft.com/office/drawing/2014/main" id="{AE9B8CF8-6775-D360-7113-EB902834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b="30441"/>
          <a:stretch>
            <a:fillRect/>
          </a:stretch>
        </p:blipFill>
        <p:spPr bwMode="auto">
          <a:xfrm>
            <a:off x="2717800" y="2057400"/>
            <a:ext cx="3708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>
              <a:lnSpc>
                <a:spcPct val="100000"/>
              </a:lnSpc>
              <a:spcBef>
                <a:spcPts val="95"/>
              </a:spcBef>
            </a:pPr>
            <a:r>
              <a:rPr dirty="0"/>
              <a:t>Some</a:t>
            </a:r>
            <a:r>
              <a:rPr spc="-114" dirty="0"/>
              <a:t> </a:t>
            </a:r>
            <a:r>
              <a:rPr dirty="0"/>
              <a:t>applications</a:t>
            </a:r>
            <a:r>
              <a:rPr spc="-125" dirty="0"/>
              <a:t> </a:t>
            </a:r>
            <a:r>
              <a:rPr dirty="0"/>
              <a:t>of</a:t>
            </a:r>
            <a:r>
              <a:rPr spc="-110" dirty="0"/>
              <a:t> </a:t>
            </a:r>
            <a:r>
              <a:rPr dirty="0"/>
              <a:t>computer</a:t>
            </a:r>
            <a:r>
              <a:rPr spc="-114" dirty="0"/>
              <a:t> </a:t>
            </a:r>
            <a:r>
              <a:rPr spc="-10" dirty="0"/>
              <a:t>vision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166901"/>
            <a:ext cx="7348220" cy="46367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Photogrammetry,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GIS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5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Commercial,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military,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government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1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Robotics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5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Industrial,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military,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medical,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space,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entertainment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0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Inspection,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measurement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0066FF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Medical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imaging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5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Automatic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detection,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outlining,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measurement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0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Graphics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animation,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special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effects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2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Surveillance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security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2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Multimedia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database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indexing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retrieval,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compression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2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Human-</a:t>
            </a:r>
            <a:r>
              <a:rPr sz="2400" dirty="0">
                <a:latin typeface="Times New Roman"/>
                <a:cs typeface="Times New Roman"/>
              </a:rPr>
              <a:t>computer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interaction</a:t>
            </a:r>
            <a:r>
              <a:rPr sz="2400" spc="-10" dirty="0">
                <a:latin typeface="Times New Roman"/>
                <a:cs typeface="Times New Roman"/>
              </a:rPr>
              <a:t> (HCI)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2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7EF346CB-C7F5-D940-54DD-02A389BD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Vision is really hard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39F31838-F657-29F6-FA74-143512664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63" y="1295400"/>
            <a:ext cx="8262937" cy="5257800"/>
          </a:xfrm>
        </p:spPr>
        <p:txBody>
          <a:bodyPr/>
          <a:lstStyle/>
          <a:p>
            <a:pPr eaLnBrk="1" hangingPunct="1"/>
            <a:r>
              <a:rPr lang="en-US" altLang="en-US"/>
              <a:t>Vision is an amazing feat of natural intelligence	</a:t>
            </a:r>
          </a:p>
          <a:p>
            <a:pPr lvl="1" eaLnBrk="1" hangingPunct="1"/>
            <a:r>
              <a:rPr lang="en-US" altLang="en-US" sz="2400"/>
              <a:t>Visual cortex occupies about 50% of Macaque brain</a:t>
            </a:r>
          </a:p>
          <a:p>
            <a:pPr lvl="1" eaLnBrk="1" hangingPunct="1"/>
            <a:r>
              <a:rPr lang="en-US" altLang="en-US" sz="2400"/>
              <a:t>More human brain devoted to vision than anything else</a:t>
            </a:r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37BDC664-D678-AEE5-5958-C4FBB3F1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657600"/>
            <a:ext cx="20701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AB2CBD71-FDBD-F75A-A986-E51054044431}"/>
              </a:ext>
            </a:extLst>
          </p:cNvPr>
          <p:cNvSpPr/>
          <p:nvPr/>
        </p:nvSpPr>
        <p:spPr bwMode="auto">
          <a:xfrm>
            <a:off x="5105400" y="3657600"/>
            <a:ext cx="2438400" cy="13716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sz="2000" dirty="0">
                <a:solidFill>
                  <a:prstClr val="black"/>
                </a:solidFill>
                <a:latin typeface="Comic Sans MS" pitchFamily="66" charset="0"/>
              </a:rPr>
              <a:t>Is that a queen or a bishop?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76F1BBC5-9401-0E76-9822-08ABA005BB40}"/>
              </a:ext>
            </a:extLst>
          </p:cNvPr>
          <p:cNvSpPr/>
          <p:nvPr/>
        </p:nvSpPr>
        <p:spPr bwMode="auto">
          <a:xfrm>
            <a:off x="4343400" y="3886200"/>
            <a:ext cx="152400" cy="152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 fontScale="25000" lnSpcReduction="20000"/>
          </a:bodyPr>
          <a:lstStyle/>
          <a:p>
            <a:pPr algn="ctr" eaLnBrk="1" hangingPunct="1">
              <a:defRPr/>
            </a:pP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5C266BB-4C47-CB46-F5EE-E4AA1E634CDF}"/>
              </a:ext>
            </a:extLst>
          </p:cNvPr>
          <p:cNvSpPr/>
          <p:nvPr/>
        </p:nvSpPr>
        <p:spPr bwMode="auto">
          <a:xfrm>
            <a:off x="4724400" y="3886200"/>
            <a:ext cx="304800" cy="2286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 fontScale="25000" lnSpcReduction="20000"/>
          </a:bodyPr>
          <a:lstStyle/>
          <a:p>
            <a:pPr algn="ctr" eaLnBrk="1" hangingPunct="1">
              <a:defRPr/>
            </a:pP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8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5C95CAE-1838-9832-8565-85C0A17D2E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/>
              <a:t>Computer vision vs human vision</a:t>
            </a:r>
          </a:p>
        </p:txBody>
      </p:sp>
      <p:pic>
        <p:nvPicPr>
          <p:cNvPr id="26627" name="Picture 4">
            <a:extLst>
              <a:ext uri="{FF2B5EF4-FFF2-40B4-BE49-F238E27FC236}">
                <a16:creationId xmlns:a16="http://schemas.microsoft.com/office/drawing/2014/main" id="{33948504-7D5D-63AE-82CE-580236CB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63" y="1365250"/>
            <a:ext cx="43116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>
            <a:extLst>
              <a:ext uri="{FF2B5EF4-FFF2-40B4-BE49-F238E27FC236}">
                <a16:creationId xmlns:a16="http://schemas.microsoft.com/office/drawing/2014/main" id="{FEB9091C-E657-AACF-5A51-C1BC898D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3" y="5783263"/>
            <a:ext cx="194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What we see</a:t>
            </a:r>
          </a:p>
        </p:txBody>
      </p:sp>
      <p:sp>
        <p:nvSpPr>
          <p:cNvPr id="26629" name="Text Box 6">
            <a:extLst>
              <a:ext uri="{FF2B5EF4-FFF2-40B4-BE49-F238E27FC236}">
                <a16:creationId xmlns:a16="http://schemas.microsoft.com/office/drawing/2014/main" id="{E68FD8B2-3D13-365D-041F-6764AB920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5783263"/>
            <a:ext cx="323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What a computer sees</a:t>
            </a:r>
          </a:p>
        </p:txBody>
      </p:sp>
      <p:pic>
        <p:nvPicPr>
          <p:cNvPr id="26630" name="Picture 7" descr="U121">
            <a:extLst>
              <a:ext uri="{FF2B5EF4-FFF2-40B4-BE49-F238E27FC236}">
                <a16:creationId xmlns:a16="http://schemas.microsoft.com/office/drawing/2014/main" id="{ED6FC47F-5BF6-9A55-B9E1-A8223D4B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512888"/>
            <a:ext cx="301625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6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516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100" dirty="0"/>
              <a:t> </a:t>
            </a:r>
            <a:r>
              <a:rPr dirty="0"/>
              <a:t>Does</a:t>
            </a:r>
            <a:r>
              <a:rPr spc="-95" dirty="0"/>
              <a:t> </a:t>
            </a:r>
            <a:r>
              <a:rPr dirty="0"/>
              <a:t>Computer</a:t>
            </a:r>
            <a:r>
              <a:rPr spc="-105" dirty="0"/>
              <a:t> </a:t>
            </a:r>
            <a:r>
              <a:rPr dirty="0"/>
              <a:t>Vision</a:t>
            </a:r>
            <a:r>
              <a:rPr spc="-110" dirty="0"/>
              <a:t> </a:t>
            </a:r>
            <a:r>
              <a:rPr spc="-25" dirty="0"/>
              <a:t>Do?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5728" y="4536521"/>
            <a:ext cx="580644" cy="1960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4494" y="4439792"/>
            <a:ext cx="252730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 marR="14097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3D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objects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recognition Navigation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Event/action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recognition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b="1" spc="-50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7240" y="1825844"/>
            <a:ext cx="1918715" cy="151707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280043" y="3454094"/>
            <a:ext cx="2474595" cy="614680"/>
            <a:chOff x="4280043" y="3454094"/>
            <a:chExt cx="2474595" cy="614680"/>
          </a:xfrm>
        </p:grpSpPr>
        <p:sp>
          <p:nvSpPr>
            <p:cNvPr id="7" name="object 7"/>
            <p:cNvSpPr/>
            <p:nvPr/>
          </p:nvSpPr>
          <p:spPr>
            <a:xfrm>
              <a:off x="4294521" y="3468572"/>
              <a:ext cx="2446020" cy="586105"/>
            </a:xfrm>
            <a:custGeom>
              <a:avLst/>
              <a:gdLst/>
              <a:ahLst/>
              <a:cxnLst/>
              <a:rect l="l" t="t" r="r" b="b"/>
              <a:pathLst>
                <a:path w="2446020" h="586104">
                  <a:moveTo>
                    <a:pt x="1501106" y="0"/>
                  </a:moveTo>
                  <a:lnTo>
                    <a:pt x="1394815" y="485"/>
                  </a:lnTo>
                  <a:lnTo>
                    <a:pt x="1291743" y="1292"/>
                  </a:lnTo>
                  <a:lnTo>
                    <a:pt x="1242170" y="1448"/>
                  </a:lnTo>
                  <a:lnTo>
                    <a:pt x="1037684" y="129"/>
                  </a:lnTo>
                  <a:lnTo>
                    <a:pt x="984733" y="0"/>
                  </a:lnTo>
                  <a:lnTo>
                    <a:pt x="931598" y="245"/>
                  </a:lnTo>
                  <a:lnTo>
                    <a:pt x="878552" y="1013"/>
                  </a:lnTo>
                  <a:lnTo>
                    <a:pt x="825869" y="2449"/>
                  </a:lnTo>
                  <a:lnTo>
                    <a:pt x="773824" y="4702"/>
                  </a:lnTo>
                  <a:lnTo>
                    <a:pt x="722689" y="7919"/>
                  </a:lnTo>
                  <a:lnTo>
                    <a:pt x="672739" y="12246"/>
                  </a:lnTo>
                  <a:lnTo>
                    <a:pt x="624247" y="17831"/>
                  </a:lnTo>
                  <a:lnTo>
                    <a:pt x="577487" y="24820"/>
                  </a:lnTo>
                  <a:lnTo>
                    <a:pt x="532732" y="33363"/>
                  </a:lnTo>
                  <a:lnTo>
                    <a:pt x="490257" y="43604"/>
                  </a:lnTo>
                  <a:lnTo>
                    <a:pt x="450336" y="55692"/>
                  </a:lnTo>
                  <a:lnTo>
                    <a:pt x="413241" y="69774"/>
                  </a:lnTo>
                  <a:lnTo>
                    <a:pt x="374265" y="87963"/>
                  </a:lnTo>
                  <a:lnTo>
                    <a:pt x="333466" y="110059"/>
                  </a:lnTo>
                  <a:lnTo>
                    <a:pt x="291669" y="135504"/>
                  </a:lnTo>
                  <a:lnTo>
                    <a:pt x="249697" y="163739"/>
                  </a:lnTo>
                  <a:lnTo>
                    <a:pt x="208374" y="194206"/>
                  </a:lnTo>
                  <a:lnTo>
                    <a:pt x="168523" y="226348"/>
                  </a:lnTo>
                  <a:lnTo>
                    <a:pt x="130969" y="259605"/>
                  </a:lnTo>
                  <a:lnTo>
                    <a:pt x="96535" y="293421"/>
                  </a:lnTo>
                  <a:lnTo>
                    <a:pt x="66045" y="327237"/>
                  </a:lnTo>
                  <a:lnTo>
                    <a:pt x="40323" y="360495"/>
                  </a:lnTo>
                  <a:lnTo>
                    <a:pt x="6476" y="423104"/>
                  </a:lnTo>
                  <a:lnTo>
                    <a:pt x="0" y="451339"/>
                  </a:lnTo>
                  <a:lnTo>
                    <a:pt x="1586" y="476784"/>
                  </a:lnTo>
                  <a:lnTo>
                    <a:pt x="32241" y="517068"/>
                  </a:lnTo>
                  <a:lnTo>
                    <a:pt x="76420" y="536388"/>
                  </a:lnTo>
                  <a:lnTo>
                    <a:pt x="139640" y="551773"/>
                  </a:lnTo>
                  <a:lnTo>
                    <a:pt x="177539" y="558124"/>
                  </a:lnTo>
                  <a:lnTo>
                    <a:pt x="219177" y="563652"/>
                  </a:lnTo>
                  <a:lnTo>
                    <a:pt x="264214" y="568411"/>
                  </a:lnTo>
                  <a:lnTo>
                    <a:pt x="312309" y="572454"/>
                  </a:lnTo>
                  <a:lnTo>
                    <a:pt x="363122" y="575837"/>
                  </a:lnTo>
                  <a:lnTo>
                    <a:pt x="416312" y="578612"/>
                  </a:lnTo>
                  <a:lnTo>
                    <a:pt x="471539" y="580832"/>
                  </a:lnTo>
                  <a:lnTo>
                    <a:pt x="528462" y="582553"/>
                  </a:lnTo>
                  <a:lnTo>
                    <a:pt x="586741" y="583827"/>
                  </a:lnTo>
                  <a:lnTo>
                    <a:pt x="646036" y="584708"/>
                  </a:lnTo>
                  <a:lnTo>
                    <a:pt x="706006" y="585250"/>
                  </a:lnTo>
                  <a:lnTo>
                    <a:pt x="826610" y="585533"/>
                  </a:lnTo>
                  <a:lnTo>
                    <a:pt x="1169219" y="583834"/>
                  </a:lnTo>
                  <a:lnTo>
                    <a:pt x="1270640" y="583834"/>
                  </a:lnTo>
                  <a:lnTo>
                    <a:pt x="1552435" y="585380"/>
                  </a:lnTo>
                  <a:lnTo>
                    <a:pt x="1672169" y="585507"/>
                  </a:lnTo>
                  <a:lnTo>
                    <a:pt x="1732210" y="585250"/>
                  </a:lnTo>
                  <a:lnTo>
                    <a:pt x="1791925" y="584708"/>
                  </a:lnTo>
                  <a:lnTo>
                    <a:pt x="1850982" y="583827"/>
                  </a:lnTo>
                  <a:lnTo>
                    <a:pt x="1909047" y="582553"/>
                  </a:lnTo>
                  <a:lnTo>
                    <a:pt x="1965790" y="580832"/>
                  </a:lnTo>
                  <a:lnTo>
                    <a:pt x="2020878" y="578612"/>
                  </a:lnTo>
                  <a:lnTo>
                    <a:pt x="2073978" y="575837"/>
                  </a:lnTo>
                  <a:lnTo>
                    <a:pt x="2124759" y="572454"/>
                  </a:lnTo>
                  <a:lnTo>
                    <a:pt x="2172889" y="568411"/>
                  </a:lnTo>
                  <a:lnTo>
                    <a:pt x="2218034" y="563652"/>
                  </a:lnTo>
                  <a:lnTo>
                    <a:pt x="2259864" y="558124"/>
                  </a:lnTo>
                  <a:lnTo>
                    <a:pt x="2298046" y="551773"/>
                  </a:lnTo>
                  <a:lnTo>
                    <a:pt x="2362137" y="536388"/>
                  </a:lnTo>
                  <a:lnTo>
                    <a:pt x="2407649" y="517068"/>
                  </a:lnTo>
                  <a:lnTo>
                    <a:pt x="2442716" y="473572"/>
                  </a:lnTo>
                  <a:lnTo>
                    <a:pt x="2445520" y="445898"/>
                  </a:lnTo>
                  <a:lnTo>
                    <a:pt x="2439728" y="415175"/>
                  </a:lnTo>
                  <a:lnTo>
                    <a:pt x="2406026" y="347295"/>
                  </a:lnTo>
                  <a:lnTo>
                    <a:pt x="2379951" y="311492"/>
                  </a:lnTo>
                  <a:lnTo>
                    <a:pt x="2348950" y="275351"/>
                  </a:lnTo>
                  <a:lnTo>
                    <a:pt x="2313942" y="239548"/>
                  </a:lnTo>
                  <a:lnTo>
                    <a:pt x="2275842" y="204761"/>
                  </a:lnTo>
                  <a:lnTo>
                    <a:pt x="2235569" y="171668"/>
                  </a:lnTo>
                  <a:lnTo>
                    <a:pt x="2194041" y="140945"/>
                  </a:lnTo>
                  <a:lnTo>
                    <a:pt x="2152175" y="113270"/>
                  </a:lnTo>
                  <a:lnTo>
                    <a:pt x="2110889" y="89321"/>
                  </a:lnTo>
                  <a:lnTo>
                    <a:pt x="2071099" y="69774"/>
                  </a:lnTo>
                  <a:lnTo>
                    <a:pt x="2035237" y="55692"/>
                  </a:lnTo>
                  <a:lnTo>
                    <a:pt x="1996251" y="43604"/>
                  </a:lnTo>
                  <a:lnTo>
                    <a:pt x="1954445" y="33363"/>
                  </a:lnTo>
                  <a:lnTo>
                    <a:pt x="1910120" y="24820"/>
                  </a:lnTo>
                  <a:lnTo>
                    <a:pt x="1863579" y="17831"/>
                  </a:lnTo>
                  <a:lnTo>
                    <a:pt x="1815123" y="12246"/>
                  </a:lnTo>
                  <a:lnTo>
                    <a:pt x="1765055" y="7919"/>
                  </a:lnTo>
                  <a:lnTo>
                    <a:pt x="1713677" y="4702"/>
                  </a:lnTo>
                  <a:lnTo>
                    <a:pt x="1661291" y="2449"/>
                  </a:lnTo>
                  <a:lnTo>
                    <a:pt x="1608199" y="1013"/>
                  </a:lnTo>
                  <a:lnTo>
                    <a:pt x="1554703" y="245"/>
                  </a:lnTo>
                  <a:lnTo>
                    <a:pt x="1501106" y="0"/>
                  </a:lnTo>
                  <a:close/>
                </a:path>
              </a:pathLst>
            </a:custGeom>
            <a:solidFill>
              <a:srgbClr val="00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94521" y="3468572"/>
              <a:ext cx="2446020" cy="586105"/>
            </a:xfrm>
            <a:custGeom>
              <a:avLst/>
              <a:gdLst/>
              <a:ahLst/>
              <a:cxnLst/>
              <a:rect l="l" t="t" r="r" b="b"/>
              <a:pathLst>
                <a:path w="2446020" h="586104">
                  <a:moveTo>
                    <a:pt x="32241" y="517068"/>
                  </a:moveTo>
                  <a:lnTo>
                    <a:pt x="76420" y="536388"/>
                  </a:lnTo>
                  <a:lnTo>
                    <a:pt x="139640" y="551773"/>
                  </a:lnTo>
                  <a:lnTo>
                    <a:pt x="177539" y="558124"/>
                  </a:lnTo>
                  <a:lnTo>
                    <a:pt x="219177" y="563652"/>
                  </a:lnTo>
                  <a:lnTo>
                    <a:pt x="264214" y="568411"/>
                  </a:lnTo>
                  <a:lnTo>
                    <a:pt x="312309" y="572454"/>
                  </a:lnTo>
                  <a:lnTo>
                    <a:pt x="363122" y="575837"/>
                  </a:lnTo>
                  <a:lnTo>
                    <a:pt x="416312" y="578612"/>
                  </a:lnTo>
                  <a:lnTo>
                    <a:pt x="471539" y="580832"/>
                  </a:lnTo>
                  <a:lnTo>
                    <a:pt x="528462" y="582553"/>
                  </a:lnTo>
                  <a:lnTo>
                    <a:pt x="586741" y="583827"/>
                  </a:lnTo>
                  <a:lnTo>
                    <a:pt x="646036" y="584708"/>
                  </a:lnTo>
                  <a:lnTo>
                    <a:pt x="706006" y="585250"/>
                  </a:lnTo>
                  <a:lnTo>
                    <a:pt x="766311" y="585507"/>
                  </a:lnTo>
                  <a:lnTo>
                    <a:pt x="826610" y="585533"/>
                  </a:lnTo>
                  <a:lnTo>
                    <a:pt x="886562" y="585380"/>
                  </a:lnTo>
                  <a:lnTo>
                    <a:pt x="945828" y="585104"/>
                  </a:lnTo>
                  <a:lnTo>
                    <a:pt x="1004068" y="584758"/>
                  </a:lnTo>
                  <a:lnTo>
                    <a:pt x="1060939" y="584395"/>
                  </a:lnTo>
                  <a:lnTo>
                    <a:pt x="1116103" y="584069"/>
                  </a:lnTo>
                  <a:lnTo>
                    <a:pt x="1169219" y="583834"/>
                  </a:lnTo>
                  <a:lnTo>
                    <a:pt x="1219945" y="583743"/>
                  </a:lnTo>
                  <a:lnTo>
                    <a:pt x="1270640" y="583834"/>
                  </a:lnTo>
                  <a:lnTo>
                    <a:pt x="1323666" y="584069"/>
                  </a:lnTo>
                  <a:lnTo>
                    <a:pt x="1378691" y="584395"/>
                  </a:lnTo>
                  <a:lnTo>
                    <a:pt x="1435382" y="584758"/>
                  </a:lnTo>
                  <a:lnTo>
                    <a:pt x="1493407" y="585104"/>
                  </a:lnTo>
                  <a:lnTo>
                    <a:pt x="1552435" y="585380"/>
                  </a:lnTo>
                  <a:lnTo>
                    <a:pt x="1612133" y="585533"/>
                  </a:lnTo>
                  <a:lnTo>
                    <a:pt x="1672169" y="585507"/>
                  </a:lnTo>
                  <a:lnTo>
                    <a:pt x="1732210" y="585250"/>
                  </a:lnTo>
                  <a:lnTo>
                    <a:pt x="1791925" y="584708"/>
                  </a:lnTo>
                  <a:lnTo>
                    <a:pt x="1850982" y="583827"/>
                  </a:lnTo>
                  <a:lnTo>
                    <a:pt x="1909047" y="582553"/>
                  </a:lnTo>
                  <a:lnTo>
                    <a:pt x="1965790" y="580832"/>
                  </a:lnTo>
                  <a:lnTo>
                    <a:pt x="2020878" y="578612"/>
                  </a:lnTo>
                  <a:lnTo>
                    <a:pt x="2073978" y="575837"/>
                  </a:lnTo>
                  <a:lnTo>
                    <a:pt x="2124759" y="572454"/>
                  </a:lnTo>
                  <a:lnTo>
                    <a:pt x="2172889" y="568411"/>
                  </a:lnTo>
                  <a:lnTo>
                    <a:pt x="2218034" y="563652"/>
                  </a:lnTo>
                  <a:lnTo>
                    <a:pt x="2259864" y="558124"/>
                  </a:lnTo>
                  <a:lnTo>
                    <a:pt x="2298046" y="551773"/>
                  </a:lnTo>
                  <a:lnTo>
                    <a:pt x="2362137" y="536388"/>
                  </a:lnTo>
                  <a:lnTo>
                    <a:pt x="2407649" y="517068"/>
                  </a:lnTo>
                  <a:lnTo>
                    <a:pt x="2442716" y="473572"/>
                  </a:lnTo>
                  <a:lnTo>
                    <a:pt x="2445520" y="445898"/>
                  </a:lnTo>
                  <a:lnTo>
                    <a:pt x="2439728" y="415175"/>
                  </a:lnTo>
                  <a:lnTo>
                    <a:pt x="2406026" y="347295"/>
                  </a:lnTo>
                  <a:lnTo>
                    <a:pt x="2379951" y="311492"/>
                  </a:lnTo>
                  <a:lnTo>
                    <a:pt x="2348950" y="275351"/>
                  </a:lnTo>
                  <a:lnTo>
                    <a:pt x="2313942" y="239548"/>
                  </a:lnTo>
                  <a:lnTo>
                    <a:pt x="2275842" y="204761"/>
                  </a:lnTo>
                  <a:lnTo>
                    <a:pt x="2235569" y="171668"/>
                  </a:lnTo>
                  <a:lnTo>
                    <a:pt x="2194041" y="140945"/>
                  </a:lnTo>
                  <a:lnTo>
                    <a:pt x="2152175" y="113270"/>
                  </a:lnTo>
                  <a:lnTo>
                    <a:pt x="2110889" y="89321"/>
                  </a:lnTo>
                  <a:lnTo>
                    <a:pt x="2071099" y="69774"/>
                  </a:lnTo>
                  <a:lnTo>
                    <a:pt x="2035237" y="55692"/>
                  </a:lnTo>
                  <a:lnTo>
                    <a:pt x="1996251" y="43604"/>
                  </a:lnTo>
                  <a:lnTo>
                    <a:pt x="1954445" y="33363"/>
                  </a:lnTo>
                  <a:lnTo>
                    <a:pt x="1910120" y="24820"/>
                  </a:lnTo>
                  <a:lnTo>
                    <a:pt x="1863579" y="17831"/>
                  </a:lnTo>
                  <a:lnTo>
                    <a:pt x="1815123" y="12246"/>
                  </a:lnTo>
                  <a:lnTo>
                    <a:pt x="1765055" y="7919"/>
                  </a:lnTo>
                  <a:lnTo>
                    <a:pt x="1713677" y="4702"/>
                  </a:lnTo>
                  <a:lnTo>
                    <a:pt x="1661291" y="2449"/>
                  </a:lnTo>
                  <a:lnTo>
                    <a:pt x="1608199" y="1013"/>
                  </a:lnTo>
                  <a:lnTo>
                    <a:pt x="1554703" y="245"/>
                  </a:lnTo>
                  <a:lnTo>
                    <a:pt x="1501106" y="0"/>
                  </a:lnTo>
                  <a:lnTo>
                    <a:pt x="1447709" y="129"/>
                  </a:lnTo>
                  <a:lnTo>
                    <a:pt x="1394815" y="485"/>
                  </a:lnTo>
                  <a:lnTo>
                    <a:pt x="1342726" y="922"/>
                  </a:lnTo>
                  <a:lnTo>
                    <a:pt x="1291743" y="1292"/>
                  </a:lnTo>
                  <a:lnTo>
                    <a:pt x="1242170" y="1448"/>
                  </a:lnTo>
                  <a:lnTo>
                    <a:pt x="1192694" y="1292"/>
                  </a:lnTo>
                  <a:lnTo>
                    <a:pt x="1141938" y="922"/>
                  </a:lnTo>
                  <a:lnTo>
                    <a:pt x="1090177" y="485"/>
                  </a:lnTo>
                  <a:lnTo>
                    <a:pt x="1037684" y="129"/>
                  </a:lnTo>
                  <a:lnTo>
                    <a:pt x="984733" y="0"/>
                  </a:lnTo>
                  <a:lnTo>
                    <a:pt x="931598" y="245"/>
                  </a:lnTo>
                  <a:lnTo>
                    <a:pt x="878552" y="1013"/>
                  </a:lnTo>
                  <a:lnTo>
                    <a:pt x="825869" y="2449"/>
                  </a:lnTo>
                  <a:lnTo>
                    <a:pt x="773824" y="4702"/>
                  </a:lnTo>
                  <a:lnTo>
                    <a:pt x="722689" y="7919"/>
                  </a:lnTo>
                  <a:lnTo>
                    <a:pt x="672739" y="12246"/>
                  </a:lnTo>
                  <a:lnTo>
                    <a:pt x="624247" y="17831"/>
                  </a:lnTo>
                  <a:lnTo>
                    <a:pt x="577487" y="24820"/>
                  </a:lnTo>
                  <a:lnTo>
                    <a:pt x="532732" y="33363"/>
                  </a:lnTo>
                  <a:lnTo>
                    <a:pt x="490257" y="43604"/>
                  </a:lnTo>
                  <a:lnTo>
                    <a:pt x="450336" y="55692"/>
                  </a:lnTo>
                  <a:lnTo>
                    <a:pt x="413241" y="69774"/>
                  </a:lnTo>
                  <a:lnTo>
                    <a:pt x="374265" y="87963"/>
                  </a:lnTo>
                  <a:lnTo>
                    <a:pt x="333466" y="110059"/>
                  </a:lnTo>
                  <a:lnTo>
                    <a:pt x="291669" y="135504"/>
                  </a:lnTo>
                  <a:lnTo>
                    <a:pt x="249697" y="163739"/>
                  </a:lnTo>
                  <a:lnTo>
                    <a:pt x="208374" y="194206"/>
                  </a:lnTo>
                  <a:lnTo>
                    <a:pt x="168523" y="226348"/>
                  </a:lnTo>
                  <a:lnTo>
                    <a:pt x="130969" y="259605"/>
                  </a:lnTo>
                  <a:lnTo>
                    <a:pt x="96535" y="293421"/>
                  </a:lnTo>
                  <a:lnTo>
                    <a:pt x="66045" y="327237"/>
                  </a:lnTo>
                  <a:lnTo>
                    <a:pt x="40323" y="360495"/>
                  </a:lnTo>
                  <a:lnTo>
                    <a:pt x="6476" y="423104"/>
                  </a:lnTo>
                  <a:lnTo>
                    <a:pt x="0" y="451339"/>
                  </a:lnTo>
                  <a:lnTo>
                    <a:pt x="1586" y="476784"/>
                  </a:lnTo>
                  <a:lnTo>
                    <a:pt x="12058" y="498879"/>
                  </a:lnTo>
                  <a:lnTo>
                    <a:pt x="32241" y="517068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9967" y="3553993"/>
              <a:ext cx="1645285" cy="402590"/>
            </a:xfrm>
            <a:custGeom>
              <a:avLst/>
              <a:gdLst/>
              <a:ahLst/>
              <a:cxnLst/>
              <a:rect l="l" t="t" r="r" b="b"/>
              <a:pathLst>
                <a:path w="1645285" h="402589">
                  <a:moveTo>
                    <a:pt x="1178946" y="0"/>
                  </a:moveTo>
                  <a:lnTo>
                    <a:pt x="1125080" y="298"/>
                  </a:lnTo>
                  <a:lnTo>
                    <a:pt x="1068143" y="1108"/>
                  </a:lnTo>
                  <a:lnTo>
                    <a:pt x="1008810" y="2361"/>
                  </a:lnTo>
                  <a:lnTo>
                    <a:pt x="947759" y="3987"/>
                  </a:lnTo>
                  <a:lnTo>
                    <a:pt x="823205" y="8086"/>
                  </a:lnTo>
                  <a:lnTo>
                    <a:pt x="391528" y="25625"/>
                  </a:lnTo>
                  <a:lnTo>
                    <a:pt x="356216" y="26806"/>
                  </a:lnTo>
                  <a:lnTo>
                    <a:pt x="327302" y="27533"/>
                  </a:lnTo>
                  <a:lnTo>
                    <a:pt x="313337" y="39898"/>
                  </a:lnTo>
                  <a:lnTo>
                    <a:pt x="291061" y="55720"/>
                  </a:lnTo>
                  <a:lnTo>
                    <a:pt x="262240" y="74483"/>
                  </a:lnTo>
                  <a:lnTo>
                    <a:pt x="192037" y="118771"/>
                  </a:lnTo>
                  <a:lnTo>
                    <a:pt x="154190" y="143264"/>
                  </a:lnTo>
                  <a:lnTo>
                    <a:pt x="116868" y="168635"/>
                  </a:lnTo>
                  <a:lnTo>
                    <a:pt x="81838" y="194369"/>
                  </a:lnTo>
                  <a:lnTo>
                    <a:pt x="50870" y="219950"/>
                  </a:lnTo>
                  <a:lnTo>
                    <a:pt x="8183" y="268592"/>
                  </a:lnTo>
                  <a:lnTo>
                    <a:pt x="0" y="290620"/>
                  </a:lnTo>
                  <a:lnTo>
                    <a:pt x="2946" y="310433"/>
                  </a:lnTo>
                  <a:lnTo>
                    <a:pt x="49299" y="341350"/>
                  </a:lnTo>
                  <a:lnTo>
                    <a:pt x="102052" y="353617"/>
                  </a:lnTo>
                  <a:lnTo>
                    <a:pt x="175745" y="364553"/>
                  </a:lnTo>
                  <a:lnTo>
                    <a:pt x="219405" y="369517"/>
                  </a:lnTo>
                  <a:lnTo>
                    <a:pt x="267053" y="374141"/>
                  </a:lnTo>
                  <a:lnTo>
                    <a:pt x="318275" y="378424"/>
                  </a:lnTo>
                  <a:lnTo>
                    <a:pt x="372654" y="382364"/>
                  </a:lnTo>
                  <a:lnTo>
                    <a:pt x="429776" y="385958"/>
                  </a:lnTo>
                  <a:lnTo>
                    <a:pt x="489224" y="389205"/>
                  </a:lnTo>
                  <a:lnTo>
                    <a:pt x="550583" y="392103"/>
                  </a:lnTo>
                  <a:lnTo>
                    <a:pt x="613438" y="394648"/>
                  </a:lnTo>
                  <a:lnTo>
                    <a:pt x="677373" y="396839"/>
                  </a:lnTo>
                  <a:lnTo>
                    <a:pt x="741973" y="398675"/>
                  </a:lnTo>
                  <a:lnTo>
                    <a:pt x="806822" y="400152"/>
                  </a:lnTo>
                  <a:lnTo>
                    <a:pt x="871505" y="401269"/>
                  </a:lnTo>
                  <a:lnTo>
                    <a:pt x="935606" y="402023"/>
                  </a:lnTo>
                  <a:lnTo>
                    <a:pt x="998711" y="402414"/>
                  </a:lnTo>
                  <a:lnTo>
                    <a:pt x="1060402" y="402437"/>
                  </a:lnTo>
                  <a:lnTo>
                    <a:pt x="1120266" y="402092"/>
                  </a:lnTo>
                  <a:lnTo>
                    <a:pt x="1177886" y="401375"/>
                  </a:lnTo>
                  <a:lnTo>
                    <a:pt x="1232848" y="400286"/>
                  </a:lnTo>
                  <a:lnTo>
                    <a:pt x="1284734" y="398822"/>
                  </a:lnTo>
                  <a:lnTo>
                    <a:pt x="1333131" y="396981"/>
                  </a:lnTo>
                  <a:lnTo>
                    <a:pt x="1377623" y="394760"/>
                  </a:lnTo>
                  <a:lnTo>
                    <a:pt x="1417793" y="392157"/>
                  </a:lnTo>
                  <a:lnTo>
                    <a:pt x="1483510" y="385800"/>
                  </a:lnTo>
                  <a:lnTo>
                    <a:pt x="1549792" y="372545"/>
                  </a:lnTo>
                  <a:lnTo>
                    <a:pt x="1596176" y="353549"/>
                  </a:lnTo>
                  <a:lnTo>
                    <a:pt x="1640762" y="303175"/>
                  </a:lnTo>
                  <a:lnTo>
                    <a:pt x="1644720" y="274215"/>
                  </a:lnTo>
                  <a:lnTo>
                    <a:pt x="1640293" y="244352"/>
                  </a:lnTo>
                  <a:lnTo>
                    <a:pt x="1630358" y="214795"/>
                  </a:lnTo>
                  <a:lnTo>
                    <a:pt x="1617793" y="186754"/>
                  </a:lnTo>
                  <a:lnTo>
                    <a:pt x="1605476" y="161437"/>
                  </a:lnTo>
                  <a:lnTo>
                    <a:pt x="1596286" y="140055"/>
                  </a:lnTo>
                  <a:lnTo>
                    <a:pt x="1574717" y="88960"/>
                  </a:lnTo>
                  <a:lnTo>
                    <a:pt x="1528701" y="46386"/>
                  </a:lnTo>
                  <a:lnTo>
                    <a:pt x="1487429" y="29267"/>
                  </a:lnTo>
                  <a:lnTo>
                    <a:pt x="1429128" y="15445"/>
                  </a:lnTo>
                  <a:lnTo>
                    <a:pt x="1350160" y="5308"/>
                  </a:lnTo>
                  <a:lnTo>
                    <a:pt x="1274755" y="1216"/>
                  </a:lnTo>
                  <a:lnTo>
                    <a:pt x="1229063" y="282"/>
                  </a:lnTo>
                  <a:lnTo>
                    <a:pt x="1178946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99967" y="3553993"/>
              <a:ext cx="1645285" cy="402590"/>
            </a:xfrm>
            <a:custGeom>
              <a:avLst/>
              <a:gdLst/>
              <a:ahLst/>
              <a:cxnLst/>
              <a:rect l="l" t="t" r="r" b="b"/>
              <a:pathLst>
                <a:path w="1645285" h="402589">
                  <a:moveTo>
                    <a:pt x="327302" y="27533"/>
                  </a:moveTo>
                  <a:lnTo>
                    <a:pt x="313337" y="39898"/>
                  </a:lnTo>
                  <a:lnTo>
                    <a:pt x="291061" y="55720"/>
                  </a:lnTo>
                  <a:lnTo>
                    <a:pt x="262240" y="74483"/>
                  </a:lnTo>
                  <a:lnTo>
                    <a:pt x="228643" y="95672"/>
                  </a:lnTo>
                  <a:lnTo>
                    <a:pt x="192037" y="118771"/>
                  </a:lnTo>
                  <a:lnTo>
                    <a:pt x="154190" y="143264"/>
                  </a:lnTo>
                  <a:lnTo>
                    <a:pt x="116868" y="168635"/>
                  </a:lnTo>
                  <a:lnTo>
                    <a:pt x="81838" y="194369"/>
                  </a:lnTo>
                  <a:lnTo>
                    <a:pt x="50870" y="219950"/>
                  </a:lnTo>
                  <a:lnTo>
                    <a:pt x="8183" y="268592"/>
                  </a:lnTo>
                  <a:lnTo>
                    <a:pt x="0" y="290620"/>
                  </a:lnTo>
                  <a:lnTo>
                    <a:pt x="2946" y="310433"/>
                  </a:lnTo>
                  <a:lnTo>
                    <a:pt x="49299" y="341350"/>
                  </a:lnTo>
                  <a:lnTo>
                    <a:pt x="102052" y="353617"/>
                  </a:lnTo>
                  <a:lnTo>
                    <a:pt x="175745" y="364553"/>
                  </a:lnTo>
                  <a:lnTo>
                    <a:pt x="219405" y="369517"/>
                  </a:lnTo>
                  <a:lnTo>
                    <a:pt x="267053" y="374141"/>
                  </a:lnTo>
                  <a:lnTo>
                    <a:pt x="318275" y="378424"/>
                  </a:lnTo>
                  <a:lnTo>
                    <a:pt x="372654" y="382364"/>
                  </a:lnTo>
                  <a:lnTo>
                    <a:pt x="429776" y="385958"/>
                  </a:lnTo>
                  <a:lnTo>
                    <a:pt x="489224" y="389205"/>
                  </a:lnTo>
                  <a:lnTo>
                    <a:pt x="550583" y="392103"/>
                  </a:lnTo>
                  <a:lnTo>
                    <a:pt x="613438" y="394648"/>
                  </a:lnTo>
                  <a:lnTo>
                    <a:pt x="677373" y="396839"/>
                  </a:lnTo>
                  <a:lnTo>
                    <a:pt x="741973" y="398675"/>
                  </a:lnTo>
                  <a:lnTo>
                    <a:pt x="806822" y="400152"/>
                  </a:lnTo>
                  <a:lnTo>
                    <a:pt x="871505" y="401269"/>
                  </a:lnTo>
                  <a:lnTo>
                    <a:pt x="935606" y="402023"/>
                  </a:lnTo>
                  <a:lnTo>
                    <a:pt x="998711" y="402414"/>
                  </a:lnTo>
                  <a:lnTo>
                    <a:pt x="1060402" y="402437"/>
                  </a:lnTo>
                  <a:lnTo>
                    <a:pt x="1120266" y="402092"/>
                  </a:lnTo>
                  <a:lnTo>
                    <a:pt x="1177886" y="401375"/>
                  </a:lnTo>
                  <a:lnTo>
                    <a:pt x="1232848" y="400286"/>
                  </a:lnTo>
                  <a:lnTo>
                    <a:pt x="1284734" y="398822"/>
                  </a:lnTo>
                  <a:lnTo>
                    <a:pt x="1333131" y="396981"/>
                  </a:lnTo>
                  <a:lnTo>
                    <a:pt x="1377623" y="394760"/>
                  </a:lnTo>
                  <a:lnTo>
                    <a:pt x="1417793" y="392157"/>
                  </a:lnTo>
                  <a:lnTo>
                    <a:pt x="1483510" y="385800"/>
                  </a:lnTo>
                  <a:lnTo>
                    <a:pt x="1549792" y="372545"/>
                  </a:lnTo>
                  <a:lnTo>
                    <a:pt x="1596176" y="353549"/>
                  </a:lnTo>
                  <a:lnTo>
                    <a:pt x="1640762" y="303175"/>
                  </a:lnTo>
                  <a:lnTo>
                    <a:pt x="1644720" y="274215"/>
                  </a:lnTo>
                  <a:lnTo>
                    <a:pt x="1640293" y="244352"/>
                  </a:lnTo>
                  <a:lnTo>
                    <a:pt x="1630358" y="214795"/>
                  </a:lnTo>
                  <a:lnTo>
                    <a:pt x="1617793" y="186754"/>
                  </a:lnTo>
                  <a:lnTo>
                    <a:pt x="1605476" y="161437"/>
                  </a:lnTo>
                  <a:lnTo>
                    <a:pt x="1596286" y="140055"/>
                  </a:lnTo>
                  <a:lnTo>
                    <a:pt x="1574717" y="88960"/>
                  </a:lnTo>
                  <a:lnTo>
                    <a:pt x="1528701" y="46386"/>
                  </a:lnTo>
                  <a:lnTo>
                    <a:pt x="1487429" y="29267"/>
                  </a:lnTo>
                  <a:lnTo>
                    <a:pt x="1429128" y="15445"/>
                  </a:lnTo>
                  <a:lnTo>
                    <a:pt x="1350160" y="5308"/>
                  </a:lnTo>
                  <a:lnTo>
                    <a:pt x="1274755" y="1216"/>
                  </a:lnTo>
                  <a:lnTo>
                    <a:pt x="1229063" y="282"/>
                  </a:lnTo>
                  <a:lnTo>
                    <a:pt x="1178946" y="0"/>
                  </a:lnTo>
                  <a:lnTo>
                    <a:pt x="1125080" y="298"/>
                  </a:lnTo>
                  <a:lnTo>
                    <a:pt x="1068143" y="1108"/>
                  </a:lnTo>
                  <a:lnTo>
                    <a:pt x="1008810" y="2361"/>
                  </a:lnTo>
                  <a:lnTo>
                    <a:pt x="947759" y="3987"/>
                  </a:lnTo>
                  <a:lnTo>
                    <a:pt x="885665" y="5919"/>
                  </a:lnTo>
                  <a:lnTo>
                    <a:pt x="823205" y="8086"/>
                  </a:lnTo>
                  <a:lnTo>
                    <a:pt x="761056" y="10420"/>
                  </a:lnTo>
                  <a:lnTo>
                    <a:pt x="699893" y="12852"/>
                  </a:lnTo>
                  <a:lnTo>
                    <a:pt x="640395" y="15312"/>
                  </a:lnTo>
                  <a:lnTo>
                    <a:pt x="583236" y="17732"/>
                  </a:lnTo>
                  <a:lnTo>
                    <a:pt x="529093" y="20042"/>
                  </a:lnTo>
                  <a:lnTo>
                    <a:pt x="478643" y="22174"/>
                  </a:lnTo>
                  <a:lnTo>
                    <a:pt x="432563" y="24058"/>
                  </a:lnTo>
                  <a:lnTo>
                    <a:pt x="391528" y="25625"/>
                  </a:lnTo>
                  <a:lnTo>
                    <a:pt x="356216" y="26806"/>
                  </a:lnTo>
                  <a:lnTo>
                    <a:pt x="327302" y="275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40704" y="3561873"/>
              <a:ext cx="389890" cy="369570"/>
            </a:xfrm>
            <a:custGeom>
              <a:avLst/>
              <a:gdLst/>
              <a:ahLst/>
              <a:cxnLst/>
              <a:rect l="l" t="t" r="r" b="b"/>
              <a:pathLst>
                <a:path w="389890" h="369570">
                  <a:moveTo>
                    <a:pt x="49641" y="0"/>
                  </a:moveTo>
                  <a:lnTo>
                    <a:pt x="17968" y="4786"/>
                  </a:lnTo>
                  <a:lnTo>
                    <a:pt x="0" y="19145"/>
                  </a:lnTo>
                  <a:lnTo>
                    <a:pt x="704" y="45892"/>
                  </a:lnTo>
                  <a:lnTo>
                    <a:pt x="16303" y="84153"/>
                  </a:lnTo>
                  <a:lnTo>
                    <a:pt x="38451" y="128105"/>
                  </a:lnTo>
                  <a:lnTo>
                    <a:pt x="58800" y="171926"/>
                  </a:lnTo>
                  <a:lnTo>
                    <a:pt x="73153" y="220515"/>
                  </a:lnTo>
                  <a:lnTo>
                    <a:pt x="86756" y="275081"/>
                  </a:lnTo>
                  <a:lnTo>
                    <a:pt x="105431" y="324266"/>
                  </a:lnTo>
                  <a:lnTo>
                    <a:pt x="135000" y="356711"/>
                  </a:lnTo>
                  <a:lnTo>
                    <a:pt x="173551" y="367688"/>
                  </a:lnTo>
                  <a:lnTo>
                    <a:pt x="224128" y="369271"/>
                  </a:lnTo>
                  <a:lnTo>
                    <a:pt x="277821" y="363130"/>
                  </a:lnTo>
                  <a:lnTo>
                    <a:pt x="325716" y="350936"/>
                  </a:lnTo>
                  <a:lnTo>
                    <a:pt x="358901" y="334359"/>
                  </a:lnTo>
                  <a:lnTo>
                    <a:pt x="381087" y="303621"/>
                  </a:lnTo>
                  <a:lnTo>
                    <a:pt x="389890" y="261524"/>
                  </a:lnTo>
                  <a:lnTo>
                    <a:pt x="384405" y="215237"/>
                  </a:lnTo>
                  <a:lnTo>
                    <a:pt x="363727" y="171926"/>
                  </a:lnTo>
                  <a:lnTo>
                    <a:pt x="300900" y="114649"/>
                  </a:lnTo>
                  <a:lnTo>
                    <a:pt x="257698" y="85391"/>
                  </a:lnTo>
                  <a:lnTo>
                    <a:pt x="212645" y="58388"/>
                  </a:lnTo>
                  <a:lnTo>
                    <a:pt x="170244" y="35639"/>
                  </a:lnTo>
                  <a:lnTo>
                    <a:pt x="135000" y="19145"/>
                  </a:lnTo>
                  <a:lnTo>
                    <a:pt x="90243" y="4786"/>
                  </a:lnTo>
                  <a:lnTo>
                    <a:pt x="49641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0704" y="3561873"/>
              <a:ext cx="389890" cy="369570"/>
            </a:xfrm>
            <a:custGeom>
              <a:avLst/>
              <a:gdLst/>
              <a:ahLst/>
              <a:cxnLst/>
              <a:rect l="l" t="t" r="r" b="b"/>
              <a:pathLst>
                <a:path w="389890" h="369570">
                  <a:moveTo>
                    <a:pt x="0" y="19145"/>
                  </a:moveTo>
                  <a:lnTo>
                    <a:pt x="704" y="45892"/>
                  </a:lnTo>
                  <a:lnTo>
                    <a:pt x="16303" y="84153"/>
                  </a:lnTo>
                  <a:lnTo>
                    <a:pt x="38451" y="128105"/>
                  </a:lnTo>
                  <a:lnTo>
                    <a:pt x="58800" y="171926"/>
                  </a:lnTo>
                  <a:lnTo>
                    <a:pt x="73153" y="220515"/>
                  </a:lnTo>
                  <a:lnTo>
                    <a:pt x="86756" y="275081"/>
                  </a:lnTo>
                  <a:lnTo>
                    <a:pt x="105431" y="324266"/>
                  </a:lnTo>
                  <a:lnTo>
                    <a:pt x="135000" y="356711"/>
                  </a:lnTo>
                  <a:lnTo>
                    <a:pt x="173551" y="367688"/>
                  </a:lnTo>
                  <a:lnTo>
                    <a:pt x="224128" y="369271"/>
                  </a:lnTo>
                  <a:lnTo>
                    <a:pt x="277821" y="363130"/>
                  </a:lnTo>
                  <a:lnTo>
                    <a:pt x="325716" y="350936"/>
                  </a:lnTo>
                  <a:lnTo>
                    <a:pt x="358901" y="334359"/>
                  </a:lnTo>
                  <a:lnTo>
                    <a:pt x="381087" y="303621"/>
                  </a:lnTo>
                  <a:lnTo>
                    <a:pt x="389890" y="261524"/>
                  </a:lnTo>
                  <a:lnTo>
                    <a:pt x="384405" y="215237"/>
                  </a:lnTo>
                  <a:lnTo>
                    <a:pt x="363727" y="171926"/>
                  </a:lnTo>
                  <a:lnTo>
                    <a:pt x="300900" y="114649"/>
                  </a:lnTo>
                  <a:lnTo>
                    <a:pt x="257698" y="85391"/>
                  </a:lnTo>
                  <a:lnTo>
                    <a:pt x="212645" y="58388"/>
                  </a:lnTo>
                  <a:lnTo>
                    <a:pt x="170244" y="35639"/>
                  </a:lnTo>
                  <a:lnTo>
                    <a:pt x="135000" y="19145"/>
                  </a:lnTo>
                  <a:lnTo>
                    <a:pt x="90243" y="4786"/>
                  </a:lnTo>
                  <a:lnTo>
                    <a:pt x="49641" y="0"/>
                  </a:lnTo>
                  <a:lnTo>
                    <a:pt x="17968" y="4786"/>
                  </a:lnTo>
                  <a:lnTo>
                    <a:pt x="0" y="1914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85800" y="1981200"/>
            <a:ext cx="2723515" cy="1753870"/>
            <a:chOff x="685800" y="1981200"/>
            <a:chExt cx="2723515" cy="175387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" y="1981200"/>
              <a:ext cx="2133600" cy="14676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65222" y="3036061"/>
              <a:ext cx="744220" cy="698500"/>
            </a:xfrm>
            <a:custGeom>
              <a:avLst/>
              <a:gdLst/>
              <a:ahLst/>
              <a:cxnLst/>
              <a:rect l="l" t="t" r="r" b="b"/>
              <a:pathLst>
                <a:path w="744220" h="698500">
                  <a:moveTo>
                    <a:pt x="666479" y="570063"/>
                  </a:moveTo>
                  <a:lnTo>
                    <a:pt x="614552" y="573532"/>
                  </a:lnTo>
                  <a:lnTo>
                    <a:pt x="687831" y="698500"/>
                  </a:lnTo>
                  <a:lnTo>
                    <a:pt x="736279" y="582930"/>
                  </a:lnTo>
                  <a:lnTo>
                    <a:pt x="667130" y="582930"/>
                  </a:lnTo>
                  <a:lnTo>
                    <a:pt x="666479" y="570063"/>
                  </a:lnTo>
                  <a:close/>
                </a:path>
                <a:path w="744220" h="698500">
                  <a:moveTo>
                    <a:pt x="692260" y="568341"/>
                  </a:moveTo>
                  <a:lnTo>
                    <a:pt x="666479" y="570063"/>
                  </a:lnTo>
                  <a:lnTo>
                    <a:pt x="667130" y="582930"/>
                  </a:lnTo>
                  <a:lnTo>
                    <a:pt x="693038" y="581406"/>
                  </a:lnTo>
                  <a:lnTo>
                    <a:pt x="692260" y="568341"/>
                  </a:lnTo>
                  <a:close/>
                </a:path>
                <a:path w="744220" h="698500">
                  <a:moveTo>
                    <a:pt x="743838" y="564896"/>
                  </a:moveTo>
                  <a:lnTo>
                    <a:pt x="692260" y="568341"/>
                  </a:lnTo>
                  <a:lnTo>
                    <a:pt x="693038" y="581406"/>
                  </a:lnTo>
                  <a:lnTo>
                    <a:pt x="667130" y="582930"/>
                  </a:lnTo>
                  <a:lnTo>
                    <a:pt x="736279" y="582930"/>
                  </a:lnTo>
                  <a:lnTo>
                    <a:pt x="743838" y="564896"/>
                  </a:lnTo>
                  <a:close/>
                </a:path>
                <a:path w="744220" h="698500">
                  <a:moveTo>
                    <a:pt x="5079" y="0"/>
                  </a:moveTo>
                  <a:lnTo>
                    <a:pt x="34797" y="31368"/>
                  </a:lnTo>
                  <a:lnTo>
                    <a:pt x="198754" y="48895"/>
                  </a:lnTo>
                  <a:lnTo>
                    <a:pt x="242442" y="54101"/>
                  </a:lnTo>
                  <a:lnTo>
                    <a:pt x="286892" y="60071"/>
                  </a:lnTo>
                  <a:lnTo>
                    <a:pt x="331596" y="67183"/>
                  </a:lnTo>
                  <a:lnTo>
                    <a:pt x="375538" y="75564"/>
                  </a:lnTo>
                  <a:lnTo>
                    <a:pt x="418083" y="85216"/>
                  </a:lnTo>
                  <a:lnTo>
                    <a:pt x="458088" y="96520"/>
                  </a:lnTo>
                  <a:lnTo>
                    <a:pt x="495172" y="109727"/>
                  </a:lnTo>
                  <a:lnTo>
                    <a:pt x="542925" y="132841"/>
                  </a:lnTo>
                  <a:lnTo>
                    <a:pt x="579119" y="160400"/>
                  </a:lnTo>
                  <a:lnTo>
                    <a:pt x="605281" y="195072"/>
                  </a:lnTo>
                  <a:lnTo>
                    <a:pt x="625728" y="238760"/>
                  </a:lnTo>
                  <a:lnTo>
                    <a:pt x="640841" y="289940"/>
                  </a:lnTo>
                  <a:lnTo>
                    <a:pt x="651510" y="346455"/>
                  </a:lnTo>
                  <a:lnTo>
                    <a:pt x="656463" y="385699"/>
                  </a:lnTo>
                  <a:lnTo>
                    <a:pt x="660018" y="425830"/>
                  </a:lnTo>
                  <a:lnTo>
                    <a:pt x="662558" y="466089"/>
                  </a:lnTo>
                  <a:lnTo>
                    <a:pt x="664337" y="505713"/>
                  </a:lnTo>
                  <a:lnTo>
                    <a:pt x="665606" y="544195"/>
                  </a:lnTo>
                  <a:lnTo>
                    <a:pt x="666097" y="562228"/>
                  </a:lnTo>
                  <a:lnTo>
                    <a:pt x="666479" y="570063"/>
                  </a:lnTo>
                  <a:lnTo>
                    <a:pt x="692260" y="568341"/>
                  </a:lnTo>
                  <a:lnTo>
                    <a:pt x="691895" y="562228"/>
                  </a:lnTo>
                  <a:lnTo>
                    <a:pt x="691514" y="543433"/>
                  </a:lnTo>
                  <a:lnTo>
                    <a:pt x="690244" y="504571"/>
                  </a:lnTo>
                  <a:lnTo>
                    <a:pt x="688466" y="464438"/>
                  </a:lnTo>
                  <a:lnTo>
                    <a:pt x="685800" y="423545"/>
                  </a:lnTo>
                  <a:lnTo>
                    <a:pt x="682116" y="382397"/>
                  </a:lnTo>
                  <a:lnTo>
                    <a:pt x="677037" y="341884"/>
                  </a:lnTo>
                  <a:lnTo>
                    <a:pt x="670178" y="302767"/>
                  </a:lnTo>
                  <a:lnTo>
                    <a:pt x="661162" y="264922"/>
                  </a:lnTo>
                  <a:lnTo>
                    <a:pt x="643001" y="212343"/>
                  </a:lnTo>
                  <a:lnTo>
                    <a:pt x="617854" y="166624"/>
                  </a:lnTo>
                  <a:lnTo>
                    <a:pt x="584072" y="130048"/>
                  </a:lnTo>
                  <a:lnTo>
                    <a:pt x="539495" y="101346"/>
                  </a:lnTo>
                  <a:lnTo>
                    <a:pt x="504316" y="85471"/>
                  </a:lnTo>
                  <a:lnTo>
                    <a:pt x="465581" y="71754"/>
                  </a:lnTo>
                  <a:lnTo>
                    <a:pt x="423798" y="59943"/>
                  </a:lnTo>
                  <a:lnTo>
                    <a:pt x="380491" y="50037"/>
                  </a:lnTo>
                  <a:lnTo>
                    <a:pt x="335660" y="41528"/>
                  </a:lnTo>
                  <a:lnTo>
                    <a:pt x="290448" y="34416"/>
                  </a:lnTo>
                  <a:lnTo>
                    <a:pt x="245363" y="28321"/>
                  </a:lnTo>
                  <a:lnTo>
                    <a:pt x="201548" y="23113"/>
                  </a:lnTo>
                  <a:lnTo>
                    <a:pt x="67690" y="9271"/>
                  </a:lnTo>
                  <a:lnTo>
                    <a:pt x="52450" y="7492"/>
                  </a:lnTo>
                  <a:lnTo>
                    <a:pt x="38480" y="5714"/>
                  </a:lnTo>
                  <a:lnTo>
                    <a:pt x="26034" y="3937"/>
                  </a:lnTo>
                  <a:lnTo>
                    <a:pt x="14985" y="2032"/>
                  </a:lnTo>
                  <a:lnTo>
                    <a:pt x="5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856221" y="3645661"/>
            <a:ext cx="744220" cy="698500"/>
          </a:xfrm>
          <a:custGeom>
            <a:avLst/>
            <a:gdLst/>
            <a:ahLst/>
            <a:cxnLst/>
            <a:rect l="l" t="t" r="r" b="b"/>
            <a:pathLst>
              <a:path w="744220" h="698500">
                <a:moveTo>
                  <a:pt x="666479" y="570063"/>
                </a:moveTo>
                <a:lnTo>
                  <a:pt x="614552" y="573532"/>
                </a:lnTo>
                <a:lnTo>
                  <a:pt x="687831" y="698500"/>
                </a:lnTo>
                <a:lnTo>
                  <a:pt x="736279" y="582930"/>
                </a:lnTo>
                <a:lnTo>
                  <a:pt x="667130" y="582930"/>
                </a:lnTo>
                <a:lnTo>
                  <a:pt x="666479" y="570063"/>
                </a:lnTo>
                <a:close/>
              </a:path>
              <a:path w="744220" h="698500">
                <a:moveTo>
                  <a:pt x="692260" y="568341"/>
                </a:moveTo>
                <a:lnTo>
                  <a:pt x="666479" y="570063"/>
                </a:lnTo>
                <a:lnTo>
                  <a:pt x="667130" y="582930"/>
                </a:lnTo>
                <a:lnTo>
                  <a:pt x="693038" y="581406"/>
                </a:lnTo>
                <a:lnTo>
                  <a:pt x="692260" y="568341"/>
                </a:lnTo>
                <a:close/>
              </a:path>
              <a:path w="744220" h="698500">
                <a:moveTo>
                  <a:pt x="743838" y="564895"/>
                </a:moveTo>
                <a:lnTo>
                  <a:pt x="692260" y="568341"/>
                </a:lnTo>
                <a:lnTo>
                  <a:pt x="693038" y="581406"/>
                </a:lnTo>
                <a:lnTo>
                  <a:pt x="667130" y="582930"/>
                </a:lnTo>
                <a:lnTo>
                  <a:pt x="736279" y="582930"/>
                </a:lnTo>
                <a:lnTo>
                  <a:pt x="743838" y="564895"/>
                </a:lnTo>
                <a:close/>
              </a:path>
              <a:path w="744220" h="698500">
                <a:moveTo>
                  <a:pt x="5079" y="0"/>
                </a:moveTo>
                <a:lnTo>
                  <a:pt x="34798" y="31368"/>
                </a:lnTo>
                <a:lnTo>
                  <a:pt x="198754" y="48894"/>
                </a:lnTo>
                <a:lnTo>
                  <a:pt x="242443" y="54101"/>
                </a:lnTo>
                <a:lnTo>
                  <a:pt x="286893" y="60070"/>
                </a:lnTo>
                <a:lnTo>
                  <a:pt x="331597" y="67182"/>
                </a:lnTo>
                <a:lnTo>
                  <a:pt x="375538" y="75564"/>
                </a:lnTo>
                <a:lnTo>
                  <a:pt x="418083" y="85217"/>
                </a:lnTo>
                <a:lnTo>
                  <a:pt x="458088" y="96519"/>
                </a:lnTo>
                <a:lnTo>
                  <a:pt x="495173" y="109727"/>
                </a:lnTo>
                <a:lnTo>
                  <a:pt x="542925" y="132842"/>
                </a:lnTo>
                <a:lnTo>
                  <a:pt x="579120" y="160400"/>
                </a:lnTo>
                <a:lnTo>
                  <a:pt x="605281" y="195071"/>
                </a:lnTo>
                <a:lnTo>
                  <a:pt x="625728" y="238760"/>
                </a:lnTo>
                <a:lnTo>
                  <a:pt x="640842" y="289940"/>
                </a:lnTo>
                <a:lnTo>
                  <a:pt x="651509" y="346456"/>
                </a:lnTo>
                <a:lnTo>
                  <a:pt x="656462" y="385699"/>
                </a:lnTo>
                <a:lnTo>
                  <a:pt x="660019" y="425831"/>
                </a:lnTo>
                <a:lnTo>
                  <a:pt x="662558" y="466089"/>
                </a:lnTo>
                <a:lnTo>
                  <a:pt x="664336" y="505713"/>
                </a:lnTo>
                <a:lnTo>
                  <a:pt x="665606" y="544194"/>
                </a:lnTo>
                <a:lnTo>
                  <a:pt x="666097" y="562229"/>
                </a:lnTo>
                <a:lnTo>
                  <a:pt x="666479" y="570063"/>
                </a:lnTo>
                <a:lnTo>
                  <a:pt x="692260" y="568341"/>
                </a:lnTo>
                <a:lnTo>
                  <a:pt x="691896" y="562229"/>
                </a:lnTo>
                <a:lnTo>
                  <a:pt x="691514" y="543432"/>
                </a:lnTo>
                <a:lnTo>
                  <a:pt x="690245" y="504570"/>
                </a:lnTo>
                <a:lnTo>
                  <a:pt x="688467" y="464438"/>
                </a:lnTo>
                <a:lnTo>
                  <a:pt x="685800" y="423544"/>
                </a:lnTo>
                <a:lnTo>
                  <a:pt x="682117" y="382396"/>
                </a:lnTo>
                <a:lnTo>
                  <a:pt x="677036" y="341883"/>
                </a:lnTo>
                <a:lnTo>
                  <a:pt x="670178" y="302768"/>
                </a:lnTo>
                <a:lnTo>
                  <a:pt x="661161" y="264921"/>
                </a:lnTo>
                <a:lnTo>
                  <a:pt x="643001" y="212344"/>
                </a:lnTo>
                <a:lnTo>
                  <a:pt x="617854" y="166624"/>
                </a:lnTo>
                <a:lnTo>
                  <a:pt x="584073" y="130048"/>
                </a:lnTo>
                <a:lnTo>
                  <a:pt x="539496" y="101345"/>
                </a:lnTo>
                <a:lnTo>
                  <a:pt x="504317" y="85470"/>
                </a:lnTo>
                <a:lnTo>
                  <a:pt x="465581" y="71755"/>
                </a:lnTo>
                <a:lnTo>
                  <a:pt x="423799" y="59943"/>
                </a:lnTo>
                <a:lnTo>
                  <a:pt x="380492" y="50037"/>
                </a:lnTo>
                <a:lnTo>
                  <a:pt x="335660" y="41529"/>
                </a:lnTo>
                <a:lnTo>
                  <a:pt x="290449" y="34417"/>
                </a:lnTo>
                <a:lnTo>
                  <a:pt x="245363" y="28320"/>
                </a:lnTo>
                <a:lnTo>
                  <a:pt x="201549" y="23113"/>
                </a:lnTo>
                <a:lnTo>
                  <a:pt x="67691" y="9270"/>
                </a:lnTo>
                <a:lnTo>
                  <a:pt x="52450" y="7493"/>
                </a:lnTo>
                <a:lnTo>
                  <a:pt x="38480" y="5714"/>
                </a:lnTo>
                <a:lnTo>
                  <a:pt x="26034" y="3937"/>
                </a:lnTo>
                <a:lnTo>
                  <a:pt x="14985" y="2031"/>
                </a:lnTo>
                <a:lnTo>
                  <a:pt x="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17821" y="4191761"/>
            <a:ext cx="744220" cy="698500"/>
          </a:xfrm>
          <a:custGeom>
            <a:avLst/>
            <a:gdLst/>
            <a:ahLst/>
            <a:cxnLst/>
            <a:rect l="l" t="t" r="r" b="b"/>
            <a:pathLst>
              <a:path w="744220" h="698500">
                <a:moveTo>
                  <a:pt x="666479" y="128436"/>
                </a:moveTo>
                <a:lnTo>
                  <a:pt x="666097" y="136270"/>
                </a:lnTo>
                <a:lnTo>
                  <a:pt x="665581" y="155067"/>
                </a:lnTo>
                <a:lnTo>
                  <a:pt x="664337" y="192786"/>
                </a:lnTo>
                <a:lnTo>
                  <a:pt x="662558" y="232410"/>
                </a:lnTo>
                <a:lnTo>
                  <a:pt x="660018" y="272669"/>
                </a:lnTo>
                <a:lnTo>
                  <a:pt x="656463" y="312800"/>
                </a:lnTo>
                <a:lnTo>
                  <a:pt x="651510" y="352044"/>
                </a:lnTo>
                <a:lnTo>
                  <a:pt x="644778" y="390270"/>
                </a:lnTo>
                <a:lnTo>
                  <a:pt x="631316" y="443356"/>
                </a:lnTo>
                <a:lnTo>
                  <a:pt x="612648" y="489838"/>
                </a:lnTo>
                <a:lnTo>
                  <a:pt x="588517" y="527685"/>
                </a:lnTo>
                <a:lnTo>
                  <a:pt x="556513" y="556894"/>
                </a:lnTo>
                <a:lnTo>
                  <a:pt x="512190" y="581532"/>
                </a:lnTo>
                <a:lnTo>
                  <a:pt x="458088" y="601980"/>
                </a:lnTo>
                <a:lnTo>
                  <a:pt x="418083" y="613282"/>
                </a:lnTo>
                <a:lnTo>
                  <a:pt x="375665" y="623062"/>
                </a:lnTo>
                <a:lnTo>
                  <a:pt x="331597" y="631444"/>
                </a:lnTo>
                <a:lnTo>
                  <a:pt x="286892" y="638429"/>
                </a:lnTo>
                <a:lnTo>
                  <a:pt x="242442" y="644398"/>
                </a:lnTo>
                <a:lnTo>
                  <a:pt x="198754" y="649605"/>
                </a:lnTo>
                <a:lnTo>
                  <a:pt x="64642" y="663448"/>
                </a:lnTo>
                <a:lnTo>
                  <a:pt x="34798" y="667131"/>
                </a:lnTo>
                <a:lnTo>
                  <a:pt x="9905" y="671068"/>
                </a:lnTo>
                <a:lnTo>
                  <a:pt x="0" y="673100"/>
                </a:lnTo>
                <a:lnTo>
                  <a:pt x="5079" y="698500"/>
                </a:lnTo>
                <a:lnTo>
                  <a:pt x="14986" y="696468"/>
                </a:lnTo>
                <a:lnTo>
                  <a:pt x="25907" y="694689"/>
                </a:lnTo>
                <a:lnTo>
                  <a:pt x="38480" y="692785"/>
                </a:lnTo>
                <a:lnTo>
                  <a:pt x="52450" y="691007"/>
                </a:lnTo>
                <a:lnTo>
                  <a:pt x="101600" y="685673"/>
                </a:lnTo>
                <a:lnTo>
                  <a:pt x="201549" y="675386"/>
                </a:lnTo>
                <a:lnTo>
                  <a:pt x="245363" y="670179"/>
                </a:lnTo>
                <a:lnTo>
                  <a:pt x="290449" y="664210"/>
                </a:lnTo>
                <a:lnTo>
                  <a:pt x="335661" y="656970"/>
                </a:lnTo>
                <a:lnTo>
                  <a:pt x="380364" y="648462"/>
                </a:lnTo>
                <a:lnTo>
                  <a:pt x="423925" y="638556"/>
                </a:lnTo>
                <a:lnTo>
                  <a:pt x="465581" y="626744"/>
                </a:lnTo>
                <a:lnTo>
                  <a:pt x="504316" y="613029"/>
                </a:lnTo>
                <a:lnTo>
                  <a:pt x="539495" y="597154"/>
                </a:lnTo>
                <a:lnTo>
                  <a:pt x="584073" y="568451"/>
                </a:lnTo>
                <a:lnTo>
                  <a:pt x="617854" y="531876"/>
                </a:lnTo>
                <a:lnTo>
                  <a:pt x="643001" y="486156"/>
                </a:lnTo>
                <a:lnTo>
                  <a:pt x="661162" y="433577"/>
                </a:lnTo>
                <a:lnTo>
                  <a:pt x="670178" y="395731"/>
                </a:lnTo>
                <a:lnTo>
                  <a:pt x="677037" y="356615"/>
                </a:lnTo>
                <a:lnTo>
                  <a:pt x="682116" y="316102"/>
                </a:lnTo>
                <a:lnTo>
                  <a:pt x="685800" y="274955"/>
                </a:lnTo>
                <a:lnTo>
                  <a:pt x="688466" y="234061"/>
                </a:lnTo>
                <a:lnTo>
                  <a:pt x="690244" y="193929"/>
                </a:lnTo>
                <a:lnTo>
                  <a:pt x="691530" y="154305"/>
                </a:lnTo>
                <a:lnTo>
                  <a:pt x="691895" y="136270"/>
                </a:lnTo>
                <a:lnTo>
                  <a:pt x="692260" y="130158"/>
                </a:lnTo>
                <a:lnTo>
                  <a:pt x="666479" y="128436"/>
                </a:lnTo>
                <a:close/>
              </a:path>
              <a:path w="744220" h="698500">
                <a:moveTo>
                  <a:pt x="736279" y="115569"/>
                </a:moveTo>
                <a:lnTo>
                  <a:pt x="667130" y="115569"/>
                </a:lnTo>
                <a:lnTo>
                  <a:pt x="693038" y="117093"/>
                </a:lnTo>
                <a:lnTo>
                  <a:pt x="692260" y="130158"/>
                </a:lnTo>
                <a:lnTo>
                  <a:pt x="743838" y="133604"/>
                </a:lnTo>
                <a:lnTo>
                  <a:pt x="736279" y="115569"/>
                </a:lnTo>
                <a:close/>
              </a:path>
              <a:path w="744220" h="698500">
                <a:moveTo>
                  <a:pt x="667130" y="115569"/>
                </a:moveTo>
                <a:lnTo>
                  <a:pt x="666479" y="128436"/>
                </a:lnTo>
                <a:lnTo>
                  <a:pt x="692260" y="130158"/>
                </a:lnTo>
                <a:lnTo>
                  <a:pt x="693038" y="117093"/>
                </a:lnTo>
                <a:lnTo>
                  <a:pt x="667130" y="115569"/>
                </a:lnTo>
                <a:close/>
              </a:path>
              <a:path w="744220" h="698500">
                <a:moveTo>
                  <a:pt x="687831" y="0"/>
                </a:moveTo>
                <a:lnTo>
                  <a:pt x="614552" y="124968"/>
                </a:lnTo>
                <a:lnTo>
                  <a:pt x="666479" y="128436"/>
                </a:lnTo>
                <a:lnTo>
                  <a:pt x="667130" y="115569"/>
                </a:lnTo>
                <a:lnTo>
                  <a:pt x="736279" y="115569"/>
                </a:lnTo>
                <a:lnTo>
                  <a:pt x="6878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664207" y="3874008"/>
            <a:ext cx="2603500" cy="2110740"/>
            <a:chOff x="1664207" y="3874008"/>
            <a:chExt cx="2603500" cy="211074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5999" y="4495800"/>
              <a:ext cx="1969007" cy="147675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79903" y="4489704"/>
              <a:ext cx="1981200" cy="1489075"/>
            </a:xfrm>
            <a:custGeom>
              <a:avLst/>
              <a:gdLst/>
              <a:ahLst/>
              <a:cxnLst/>
              <a:rect l="l" t="t" r="r" b="b"/>
              <a:pathLst>
                <a:path w="1981200" h="1489075">
                  <a:moveTo>
                    <a:pt x="0" y="1488948"/>
                  </a:moveTo>
                  <a:lnTo>
                    <a:pt x="1981199" y="1488948"/>
                  </a:lnTo>
                  <a:lnTo>
                    <a:pt x="1981199" y="0"/>
                  </a:lnTo>
                  <a:lnTo>
                    <a:pt x="0" y="0"/>
                  </a:lnTo>
                  <a:lnTo>
                    <a:pt x="0" y="1488948"/>
                  </a:lnTo>
                  <a:close/>
                </a:path>
              </a:pathLst>
            </a:custGeom>
            <a:ln w="1219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3599" y="4343400"/>
              <a:ext cx="1969007" cy="14767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27503" y="4337304"/>
              <a:ext cx="1981200" cy="1489075"/>
            </a:xfrm>
            <a:custGeom>
              <a:avLst/>
              <a:gdLst/>
              <a:ahLst/>
              <a:cxnLst/>
              <a:rect l="l" t="t" r="r" b="b"/>
              <a:pathLst>
                <a:path w="1981200" h="1489075">
                  <a:moveTo>
                    <a:pt x="0" y="1488948"/>
                  </a:moveTo>
                  <a:lnTo>
                    <a:pt x="1981199" y="1488948"/>
                  </a:lnTo>
                  <a:lnTo>
                    <a:pt x="1981199" y="0"/>
                  </a:lnTo>
                  <a:lnTo>
                    <a:pt x="0" y="0"/>
                  </a:lnTo>
                  <a:lnTo>
                    <a:pt x="0" y="1488948"/>
                  </a:lnTo>
                  <a:close/>
                </a:path>
              </a:pathLst>
            </a:custGeom>
            <a:ln w="1219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1199" y="4191000"/>
              <a:ext cx="1969007" cy="14767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75103" y="4184904"/>
              <a:ext cx="1981200" cy="1489075"/>
            </a:xfrm>
            <a:custGeom>
              <a:avLst/>
              <a:gdLst/>
              <a:ahLst/>
              <a:cxnLst/>
              <a:rect l="l" t="t" r="r" b="b"/>
              <a:pathLst>
                <a:path w="1981200" h="1489075">
                  <a:moveTo>
                    <a:pt x="0" y="1488948"/>
                  </a:moveTo>
                  <a:lnTo>
                    <a:pt x="1981199" y="1488948"/>
                  </a:lnTo>
                  <a:lnTo>
                    <a:pt x="1981199" y="0"/>
                  </a:lnTo>
                  <a:lnTo>
                    <a:pt x="0" y="0"/>
                  </a:lnTo>
                  <a:lnTo>
                    <a:pt x="0" y="1488948"/>
                  </a:lnTo>
                  <a:close/>
                </a:path>
              </a:pathLst>
            </a:custGeom>
            <a:ln w="1219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8799" y="4038600"/>
              <a:ext cx="1969007" cy="147675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22703" y="4032504"/>
              <a:ext cx="1981200" cy="1489075"/>
            </a:xfrm>
            <a:custGeom>
              <a:avLst/>
              <a:gdLst/>
              <a:ahLst/>
              <a:cxnLst/>
              <a:rect l="l" t="t" r="r" b="b"/>
              <a:pathLst>
                <a:path w="1981200" h="1489075">
                  <a:moveTo>
                    <a:pt x="0" y="1488948"/>
                  </a:moveTo>
                  <a:lnTo>
                    <a:pt x="1981199" y="1488948"/>
                  </a:lnTo>
                  <a:lnTo>
                    <a:pt x="1981199" y="0"/>
                  </a:lnTo>
                  <a:lnTo>
                    <a:pt x="0" y="0"/>
                  </a:lnTo>
                  <a:lnTo>
                    <a:pt x="0" y="1488948"/>
                  </a:lnTo>
                  <a:close/>
                </a:path>
              </a:pathLst>
            </a:custGeom>
            <a:ln w="1219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399" y="3886200"/>
              <a:ext cx="1969007" cy="147675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70303" y="3880104"/>
              <a:ext cx="1981200" cy="1489075"/>
            </a:xfrm>
            <a:custGeom>
              <a:avLst/>
              <a:gdLst/>
              <a:ahLst/>
              <a:cxnLst/>
              <a:rect l="l" t="t" r="r" b="b"/>
              <a:pathLst>
                <a:path w="1981200" h="1489075">
                  <a:moveTo>
                    <a:pt x="0" y="1488948"/>
                  </a:moveTo>
                  <a:lnTo>
                    <a:pt x="1981199" y="1488948"/>
                  </a:lnTo>
                  <a:lnTo>
                    <a:pt x="1981199" y="0"/>
                  </a:lnTo>
                  <a:lnTo>
                    <a:pt x="0" y="0"/>
                  </a:lnTo>
                  <a:lnTo>
                    <a:pt x="0" y="1488948"/>
                  </a:lnTo>
                  <a:close/>
                </a:path>
              </a:pathLst>
            </a:custGeom>
            <a:ln w="1219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838200"/>
            <a:ext cx="8077200" cy="381000"/>
          </a:xfrm>
          <a:custGeom>
            <a:avLst/>
            <a:gdLst/>
            <a:ahLst/>
            <a:cxnLst/>
            <a:rect l="l" t="t" r="r" b="b"/>
            <a:pathLst>
              <a:path w="8077200" h="381000">
                <a:moveTo>
                  <a:pt x="8077200" y="0"/>
                </a:moveTo>
                <a:lnTo>
                  <a:pt x="0" y="0"/>
                </a:lnTo>
                <a:lnTo>
                  <a:pt x="0" y="381000"/>
                </a:lnTo>
                <a:lnTo>
                  <a:pt x="8077200" y="381000"/>
                </a:lnTo>
                <a:lnTo>
                  <a:pt x="807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0419">
              <a:lnSpc>
                <a:spcPct val="100000"/>
              </a:lnSpc>
              <a:spcBef>
                <a:spcPts val="95"/>
              </a:spcBef>
            </a:pPr>
            <a:r>
              <a:rPr dirty="0"/>
              <a:t>Vision</a:t>
            </a:r>
            <a:r>
              <a:rPr spc="-135" dirty="0"/>
              <a:t> </a:t>
            </a:r>
            <a:r>
              <a:rPr dirty="0"/>
              <a:t>Transforms</a:t>
            </a:r>
            <a:r>
              <a:rPr spc="-130" dirty="0"/>
              <a:t> </a:t>
            </a:r>
            <a:r>
              <a:rPr dirty="0"/>
              <a:t>From</a:t>
            </a:r>
            <a:r>
              <a:rPr spc="-130" dirty="0"/>
              <a:t> </a:t>
            </a:r>
            <a:r>
              <a:rPr spc="-20" dirty="0"/>
              <a:t>This…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444" y="1087882"/>
            <a:ext cx="7208520" cy="551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C3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55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B7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06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07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47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C2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07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07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0A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41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0B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4D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0C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0B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5A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68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0A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0C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0D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0F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0B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10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0F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0F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0D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0D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0D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11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12</a:t>
            </a:r>
            <a:endParaRPr sz="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35630">
              <a:lnSpc>
                <a:spcPct val="100000"/>
              </a:lnSpc>
              <a:spcBef>
                <a:spcPts val="95"/>
              </a:spcBef>
            </a:pPr>
            <a:r>
              <a:rPr dirty="0"/>
              <a:t>To</a:t>
            </a:r>
            <a:r>
              <a:rPr spc="-50" dirty="0"/>
              <a:t> </a:t>
            </a:r>
            <a:r>
              <a:rPr spc="-10" dirty="0"/>
              <a:t>this…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167428"/>
            <a:ext cx="6744334" cy="513207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Objects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Cat,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chair,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window,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bush,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water,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my </a:t>
            </a:r>
            <a:r>
              <a:rPr sz="2000" spc="-10" dirty="0">
                <a:latin typeface="Times New Roman"/>
                <a:cs typeface="Times New Roman"/>
              </a:rPr>
              <a:t>mother…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Properties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Big,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bright,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yellow,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graspable,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moving…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9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Relations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front,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behind,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top,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next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to, larger,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closer,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identical…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9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Shapes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Round,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rectangular,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star-shaped,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symmetric…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990"/>
              </a:spcBef>
              <a:buClr>
                <a:srgbClr val="0066FF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Textures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Rough,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smooth,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irregular…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9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Movement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Turning,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looming,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rolling…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7828" y="1243330"/>
            <a:ext cx="3646804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0066FF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“A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harbor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dozens</a:t>
            </a:r>
            <a:r>
              <a:rPr sz="2000" spc="-25" dirty="0">
                <a:latin typeface="Times New Roman"/>
                <a:cs typeface="Times New Roman"/>
              </a:rPr>
              <a:t> of </a:t>
            </a:r>
            <a:r>
              <a:rPr sz="2000" dirty="0">
                <a:latin typeface="Times New Roman"/>
                <a:cs typeface="Times New Roman"/>
              </a:rPr>
              <a:t>boats;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water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glassy; </a:t>
            </a:r>
            <a:r>
              <a:rPr sz="2000" dirty="0">
                <a:latin typeface="Times New Roman"/>
                <a:cs typeface="Times New Roman"/>
              </a:rPr>
              <a:t>masts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vertical;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mountains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background,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sky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 </a:t>
            </a:r>
            <a:r>
              <a:rPr sz="2000" dirty="0">
                <a:latin typeface="Times New Roman"/>
                <a:cs typeface="Times New Roman"/>
              </a:rPr>
              <a:t>touch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10" dirty="0">
                <a:latin typeface="Times New Roman"/>
                <a:cs typeface="Times New Roman"/>
              </a:rPr>
              <a:t>clouds…”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3258312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7828" y="1243330"/>
            <a:ext cx="14592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000" i="0" spc="-10" dirty="0">
                <a:solidFill>
                  <a:srgbClr val="000000"/>
                </a:solidFill>
                <a:latin typeface="Times New Roman"/>
                <a:cs typeface="Times New Roman"/>
              </a:rPr>
              <a:t>“J548043”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295400"/>
            <a:ext cx="2590800" cy="17084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7828" y="1243330"/>
            <a:ext cx="29349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000" dirty="0">
                <a:latin typeface="Times New Roman"/>
                <a:cs typeface="Times New Roman"/>
              </a:rPr>
              <a:t>“Hallway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straight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ahead”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371600"/>
            <a:ext cx="3200400" cy="29992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7828" y="1243330"/>
            <a:ext cx="149987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000" spc="-10" dirty="0">
                <a:latin typeface="Times New Roman"/>
                <a:cs typeface="Times New Roman"/>
              </a:rPr>
              <a:t>“Angry</a:t>
            </a:r>
            <a:endParaRPr sz="200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Surprised Happy Disgusted”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252" y="1219200"/>
            <a:ext cx="1732547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21974B9-2351-BD33-75E4-96632573318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Computer Vision?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70B1695-3522-1367-0BF4-23D59F323D9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64540" y="1114185"/>
            <a:ext cx="7435215" cy="3323987"/>
          </a:xfrm>
        </p:spPr>
        <p:txBody>
          <a:bodyPr/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altLang="en-US" sz="2400" b="1" dirty="0"/>
              <a:t>Computer vision</a:t>
            </a:r>
            <a:r>
              <a:rPr lang="en-US" altLang="en-US" sz="2400" dirty="0"/>
              <a:t> is the science and technology of machines that see.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Concerned with the theory for building artificial systems that obtain information from images.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The image data can take many forms, such as a video sequence, depth images, views from multiple cameras, or multi-dimensional data from a medical scanner</a:t>
            </a:r>
            <a:r>
              <a:rPr lang="en-US" altLang="en-US" dirty="0"/>
              <a:t> </a:t>
            </a: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83834C78-70D9-74EB-E580-679FFEAEF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5410200"/>
            <a:ext cx="167640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6" descr="kinect_hand_tracking_demo">
            <a:extLst>
              <a:ext uri="{FF2B5EF4-FFF2-40B4-BE49-F238E27FC236}">
                <a16:creationId xmlns:a16="http://schemas.microsoft.com/office/drawing/2014/main" id="{30181EE3-E250-D8C5-AEB5-9613D577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5372100"/>
            <a:ext cx="1752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8" descr="brain-700997">
            <a:extLst>
              <a:ext uri="{FF2B5EF4-FFF2-40B4-BE49-F238E27FC236}">
                <a16:creationId xmlns:a16="http://schemas.microsoft.com/office/drawing/2014/main" id="{91891850-1579-F5C8-93F7-3802991C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5334000"/>
            <a:ext cx="12906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04" y="821436"/>
            <a:ext cx="7804404" cy="58780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15083" y="1060703"/>
            <a:ext cx="6997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290"/>
              </a:spcBef>
            </a:pP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sky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4683" y="3651503"/>
            <a:ext cx="909955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295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water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5432" y="2662427"/>
            <a:ext cx="1259205" cy="643255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290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Ferris</a:t>
            </a:r>
            <a:endParaRPr sz="2000">
              <a:latin typeface="Times New Roman"/>
              <a:cs typeface="Times New Roman"/>
            </a:endParaRPr>
          </a:p>
          <a:p>
            <a:pPr marL="319405">
              <a:lnSpc>
                <a:spcPts val="2365"/>
              </a:lnSpc>
              <a:spcBef>
                <a:spcPts val="5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wheel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15284" y="842772"/>
            <a:ext cx="2658110" cy="370840"/>
          </a:xfrm>
          <a:custGeom>
            <a:avLst/>
            <a:gdLst/>
            <a:ahLst/>
            <a:cxnLst/>
            <a:rect l="l" t="t" r="r" b="b"/>
            <a:pathLst>
              <a:path w="2658110" h="370840">
                <a:moveTo>
                  <a:pt x="2657856" y="0"/>
                </a:moveTo>
                <a:lnTo>
                  <a:pt x="0" y="0"/>
                </a:lnTo>
                <a:lnTo>
                  <a:pt x="0" y="370332"/>
                </a:lnTo>
                <a:lnTo>
                  <a:pt x="2657856" y="370332"/>
                </a:lnTo>
                <a:lnTo>
                  <a:pt x="2657856" y="0"/>
                </a:lnTo>
                <a:close/>
              </a:path>
            </a:pathLst>
          </a:custGeom>
          <a:solidFill>
            <a:srgbClr val="000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15284" y="842772"/>
            <a:ext cx="2658110" cy="3708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415290">
              <a:lnSpc>
                <a:spcPct val="100000"/>
              </a:lnSpc>
              <a:spcBef>
                <a:spcPts val="29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amusement</a:t>
            </a:r>
            <a:r>
              <a:rPr sz="20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park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8684" y="1828800"/>
            <a:ext cx="175006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29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Cedar</a:t>
            </a:r>
            <a:r>
              <a:rPr sz="20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Point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77484" y="3346703"/>
            <a:ext cx="909955" cy="370840"/>
          </a:xfrm>
          <a:custGeom>
            <a:avLst/>
            <a:gdLst/>
            <a:ahLst/>
            <a:cxnLst/>
            <a:rect l="l" t="t" r="r" b="b"/>
            <a:pathLst>
              <a:path w="909954" h="370839">
                <a:moveTo>
                  <a:pt x="909828" y="0"/>
                </a:moveTo>
                <a:lnTo>
                  <a:pt x="0" y="0"/>
                </a:lnTo>
                <a:lnTo>
                  <a:pt x="0" y="370332"/>
                </a:lnTo>
                <a:lnTo>
                  <a:pt x="909828" y="370332"/>
                </a:lnTo>
                <a:lnTo>
                  <a:pt x="909828" y="0"/>
                </a:lnTo>
                <a:close/>
              </a:path>
            </a:pathLst>
          </a:custGeom>
          <a:solidFill>
            <a:srgbClr val="000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77484" y="3371215"/>
            <a:ext cx="9099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7483" y="4489703"/>
            <a:ext cx="6997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95"/>
              </a:spcBef>
            </a:pP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tree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20084" y="6242303"/>
            <a:ext cx="6997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300"/>
              </a:spcBef>
            </a:pP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tree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77284" y="4032503"/>
            <a:ext cx="6997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295"/>
              </a:spcBef>
            </a:pP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tree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53484" y="5861303"/>
            <a:ext cx="1397635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300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carousel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083" y="6013703"/>
            <a:ext cx="909955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300"/>
              </a:spcBef>
            </a:pP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deck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4059" y="4634484"/>
            <a:ext cx="2589530" cy="368935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29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people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waiting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4883" y="3803903"/>
            <a:ext cx="6997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295"/>
              </a:spcBef>
            </a:pP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ride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3083" y="2737104"/>
            <a:ext cx="6997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90"/>
              </a:spcBef>
            </a:pP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ride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3084" y="3118104"/>
            <a:ext cx="6997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295"/>
              </a:spcBef>
            </a:pP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ride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0284" y="5405628"/>
            <a:ext cx="1609725" cy="368935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285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umbrellas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44084" y="6318503"/>
            <a:ext cx="1818639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300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pedestrians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37476" y="5655564"/>
            <a:ext cx="1329055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8735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305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maxair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86483" y="6166103"/>
            <a:ext cx="11188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233045">
              <a:lnSpc>
                <a:spcPct val="100000"/>
              </a:lnSpc>
              <a:spcBef>
                <a:spcPts val="300"/>
              </a:spcBef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bench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91283" y="5632703"/>
            <a:ext cx="6997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300"/>
              </a:spcBef>
            </a:pP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tree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5883" y="3651503"/>
            <a:ext cx="153797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29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Lake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Erie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93485" y="5035296"/>
            <a:ext cx="2609850" cy="37084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people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sitting</a:t>
            </a:r>
            <a:r>
              <a:rPr sz="2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ride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20840" y="774191"/>
            <a:ext cx="2100580" cy="2862580"/>
          </a:xfrm>
          <a:custGeom>
            <a:avLst/>
            <a:gdLst/>
            <a:ahLst/>
            <a:cxnLst/>
            <a:rect l="l" t="t" r="r" b="b"/>
            <a:pathLst>
              <a:path w="2100579" h="2862579">
                <a:moveTo>
                  <a:pt x="2100072" y="0"/>
                </a:moveTo>
                <a:lnTo>
                  <a:pt x="0" y="0"/>
                </a:lnTo>
                <a:lnTo>
                  <a:pt x="0" y="2862072"/>
                </a:lnTo>
                <a:lnTo>
                  <a:pt x="2100072" y="2862072"/>
                </a:lnTo>
                <a:lnTo>
                  <a:pt x="2100072" y="0"/>
                </a:lnTo>
                <a:close/>
              </a:path>
            </a:pathLst>
          </a:custGeom>
          <a:solidFill>
            <a:srgbClr val="FFFFFF">
              <a:alpha val="4313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801357" y="692007"/>
            <a:ext cx="1483360" cy="2907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5"/>
              </a:spcBef>
            </a:pPr>
            <a:r>
              <a:rPr sz="2000" b="1" spc="-10" dirty="0">
                <a:latin typeface="Times New Roman"/>
                <a:cs typeface="Times New Roman"/>
              </a:rPr>
              <a:t>Objects Activities Scenes Locations </a:t>
            </a:r>
            <a:r>
              <a:rPr sz="2000" b="1" spc="-30" dirty="0">
                <a:latin typeface="Times New Roman"/>
                <a:cs typeface="Times New Roman"/>
              </a:rPr>
              <a:t>Text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/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writing Faces Gestures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01357" y="3679393"/>
            <a:ext cx="9182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Times New Roman"/>
                <a:cs typeface="Times New Roman"/>
              </a:rPr>
              <a:t>Motions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01357" y="4091432"/>
            <a:ext cx="13131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imes New Roman"/>
                <a:cs typeface="Times New Roman"/>
              </a:rPr>
              <a:t>Emotions…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9683" y="1764792"/>
            <a:ext cx="1750060" cy="645160"/>
          </a:xfrm>
          <a:prstGeom prst="rect">
            <a:avLst/>
          </a:prstGeom>
          <a:solidFill>
            <a:srgbClr val="000000">
              <a:alpha val="30195"/>
            </a:srgbClr>
          </a:solidFill>
        </p:spPr>
        <p:txBody>
          <a:bodyPr vert="horz" wrap="square" lIns="0" tIns="34925" rIns="0" bIns="0" rtlCol="0">
            <a:spAutoFit/>
          </a:bodyPr>
          <a:lstStyle/>
          <a:p>
            <a:pPr marL="466090" marR="211454" indent="-248920">
              <a:lnSpc>
                <a:spcPct val="100000"/>
              </a:lnSpc>
              <a:spcBef>
                <a:spcPts val="27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Wicked Twister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23695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spc="-55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dirty="0"/>
              <a:t>Vision</a:t>
            </a:r>
            <a:r>
              <a:rPr spc="-55" dirty="0"/>
              <a:t> </a:t>
            </a:r>
            <a:r>
              <a:rPr spc="-10" dirty="0"/>
              <a:t>Difficult?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3537" y="2060045"/>
            <a:ext cx="3302292" cy="4016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7904" y="1924938"/>
            <a:ext cx="33413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Consider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input...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3200400"/>
            <a:ext cx="2032000" cy="2438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8467" y="4117445"/>
            <a:ext cx="1321308" cy="3194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61864" y="3982592"/>
            <a:ext cx="1325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20" dirty="0">
                <a:latin typeface="Times New Roman"/>
                <a:cs typeface="Times New Roman"/>
              </a:rPr>
              <a:t>this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32503" y="4032503"/>
            <a:ext cx="927100" cy="469900"/>
            <a:chOff x="4032503" y="4032503"/>
            <a:chExt cx="927100" cy="469900"/>
          </a:xfrm>
        </p:grpSpPr>
        <p:sp>
          <p:nvSpPr>
            <p:cNvPr id="9" name="object 9"/>
            <p:cNvSpPr/>
            <p:nvPr/>
          </p:nvSpPr>
          <p:spPr>
            <a:xfrm>
              <a:off x="4038599" y="4038599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228600" y="0"/>
                  </a:moveTo>
                  <a:lnTo>
                    <a:pt x="0" y="228600"/>
                  </a:lnTo>
                  <a:lnTo>
                    <a:pt x="228600" y="457200"/>
                  </a:lnTo>
                  <a:lnTo>
                    <a:pt x="228600" y="342900"/>
                  </a:lnTo>
                  <a:lnTo>
                    <a:pt x="914400" y="342900"/>
                  </a:lnTo>
                  <a:lnTo>
                    <a:pt x="914400" y="114300"/>
                  </a:lnTo>
                  <a:lnTo>
                    <a:pt x="228600" y="1143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38599" y="4038599"/>
              <a:ext cx="914400" cy="457200"/>
            </a:xfrm>
            <a:custGeom>
              <a:avLst/>
              <a:gdLst/>
              <a:ahLst/>
              <a:cxnLst/>
              <a:rect l="l" t="t" r="r" b="b"/>
              <a:pathLst>
                <a:path w="914400" h="457200">
                  <a:moveTo>
                    <a:pt x="0" y="228600"/>
                  </a:moveTo>
                  <a:lnTo>
                    <a:pt x="228600" y="0"/>
                  </a:lnTo>
                  <a:lnTo>
                    <a:pt x="228600" y="114300"/>
                  </a:lnTo>
                  <a:lnTo>
                    <a:pt x="914400" y="114300"/>
                  </a:lnTo>
                  <a:lnTo>
                    <a:pt x="914400" y="342900"/>
                  </a:lnTo>
                  <a:lnTo>
                    <a:pt x="228600" y="342900"/>
                  </a:lnTo>
                  <a:lnTo>
                    <a:pt x="228600" y="457200"/>
                  </a:lnTo>
                  <a:lnTo>
                    <a:pt x="0" y="2286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838200"/>
            <a:ext cx="8077200" cy="381000"/>
          </a:xfrm>
          <a:custGeom>
            <a:avLst/>
            <a:gdLst/>
            <a:ahLst/>
            <a:cxnLst/>
            <a:rect l="l" t="t" r="r" b="b"/>
            <a:pathLst>
              <a:path w="8077200" h="381000">
                <a:moveTo>
                  <a:pt x="8077200" y="0"/>
                </a:moveTo>
                <a:lnTo>
                  <a:pt x="0" y="0"/>
                </a:lnTo>
                <a:lnTo>
                  <a:pt x="0" y="381000"/>
                </a:lnTo>
                <a:lnTo>
                  <a:pt x="8077200" y="381000"/>
                </a:lnTo>
                <a:lnTo>
                  <a:pt x="807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797432"/>
            <a:ext cx="7208520" cy="5879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C3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06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07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47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C2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07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07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0A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41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0B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4D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0C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0B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0A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0C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0D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0F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4D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A3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A5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99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8D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0B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68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10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0F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04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4A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0F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0D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0D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0D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43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11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01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4C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12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5F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19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34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29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12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00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27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5E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72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0F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15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18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10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Courier New"/>
                <a:cs typeface="Courier New"/>
              </a:rPr>
              <a:t>02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25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24</a:t>
            </a:r>
            <a:r>
              <a:rPr sz="800" spc="-1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28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2F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B0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26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2C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22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10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1D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1A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14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1C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21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1B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20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17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13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25" dirty="0">
                <a:latin typeface="Courier New"/>
                <a:cs typeface="Courier New"/>
              </a:rPr>
              <a:t>14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6975" y="326847"/>
            <a:ext cx="12884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dirty="0">
                <a:solidFill>
                  <a:srgbClr val="000000"/>
                </a:solidFill>
                <a:latin typeface="Times New Roman"/>
                <a:cs typeface="Times New Roman"/>
              </a:rPr>
              <a:t>But</a:t>
            </a:r>
            <a:r>
              <a:rPr sz="2400" i="0" spc="-10" dirty="0">
                <a:solidFill>
                  <a:srgbClr val="000000"/>
                </a:solidFill>
                <a:latin typeface="Times New Roman"/>
                <a:cs typeface="Times New Roman"/>
              </a:rPr>
              <a:t> this…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6405">
              <a:lnSpc>
                <a:spcPct val="100000"/>
              </a:lnSpc>
              <a:spcBef>
                <a:spcPts val="95"/>
              </a:spcBef>
            </a:pPr>
            <a:r>
              <a:rPr dirty="0"/>
              <a:t>Some</a:t>
            </a:r>
            <a:r>
              <a:rPr spc="-105" dirty="0"/>
              <a:t> </a:t>
            </a:r>
            <a:r>
              <a:rPr dirty="0"/>
              <a:t>Possible</a:t>
            </a:r>
            <a:r>
              <a:rPr spc="-100" dirty="0"/>
              <a:t> </a:t>
            </a:r>
            <a:r>
              <a:rPr spc="-10" dirty="0"/>
              <a:t>Outputs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270760"/>
            <a:ext cx="2032000" cy="24384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66344" y="4897733"/>
            <a:ext cx="1755775" cy="1029335"/>
            <a:chOff x="466344" y="4897733"/>
            <a:chExt cx="1755775" cy="10293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896" y="4897733"/>
              <a:ext cx="575107" cy="255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800" y="5052059"/>
              <a:ext cx="554736" cy="569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344" y="5356859"/>
              <a:ext cx="1755648" cy="5699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2749" y="4809185"/>
            <a:ext cx="138239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85" algn="ctr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depth</a:t>
            </a:r>
            <a:endParaRPr sz="2000">
              <a:latin typeface="Times New Roman"/>
              <a:cs typeface="Times New Roman"/>
            </a:endParaRPr>
          </a:p>
          <a:p>
            <a:pPr marL="12065" marR="5080" indent="58419" algn="ctr"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latin typeface="Times New Roman"/>
                <a:cs typeface="Times New Roman"/>
              </a:rPr>
              <a:t>or </a:t>
            </a:r>
            <a:r>
              <a:rPr sz="2000" spc="-10" dirty="0">
                <a:latin typeface="Times New Roman"/>
                <a:cs typeface="Times New Roman"/>
              </a:rPr>
              <a:t>segmentation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52700" y="2308860"/>
            <a:ext cx="1727200" cy="13970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593848" y="4885529"/>
            <a:ext cx="1931035" cy="1024890"/>
            <a:chOff x="2593848" y="4885529"/>
            <a:chExt cx="1931035" cy="102489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1117" y="4885529"/>
              <a:ext cx="1153322" cy="2507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05100" y="5035295"/>
              <a:ext cx="426719" cy="569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0444" y="5035295"/>
              <a:ext cx="1556004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5072" y="5035295"/>
              <a:ext cx="405384" cy="569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93848" y="5340095"/>
              <a:ext cx="1845564" cy="569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8036" y="5340095"/>
              <a:ext cx="426720" cy="56997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740532" y="4793741"/>
            <a:ext cx="161480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pose 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dirty="0">
                <a:solidFill>
                  <a:srgbClr val="66FF66"/>
                </a:solidFill>
                <a:latin typeface="Times New Roman"/>
                <a:cs typeface="Times New Roman"/>
              </a:rPr>
              <a:t>facing</a:t>
            </a:r>
            <a:r>
              <a:rPr sz="2000" spc="-50" dirty="0">
                <a:solidFill>
                  <a:srgbClr val="66FF66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66FF66"/>
                </a:solidFill>
                <a:latin typeface="Times New Roman"/>
                <a:cs typeface="Times New Roman"/>
              </a:rPr>
              <a:t>away</a:t>
            </a:r>
            <a:r>
              <a:rPr sz="2000" spc="-10" dirty="0">
                <a:latin typeface="Times New Roman"/>
                <a:cs typeface="Times New Roman"/>
              </a:rPr>
              <a:t>, </a:t>
            </a:r>
            <a:r>
              <a:rPr sz="2000" dirty="0">
                <a:solidFill>
                  <a:srgbClr val="FF3300"/>
                </a:solidFill>
                <a:latin typeface="Times New Roman"/>
                <a:cs typeface="Times New Roman"/>
              </a:rPr>
              <a:t>facing</a:t>
            </a:r>
            <a:r>
              <a:rPr sz="2000" spc="-3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Times New Roman"/>
                <a:cs typeface="Times New Roman"/>
              </a:rPr>
              <a:t>forward</a:t>
            </a:r>
            <a:r>
              <a:rPr sz="2000" spc="-1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1800" y="2273807"/>
            <a:ext cx="2032000" cy="243840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903719" y="5057741"/>
            <a:ext cx="1841500" cy="720090"/>
            <a:chOff x="6903719" y="5057741"/>
            <a:chExt cx="1841500" cy="72009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1528" y="5057741"/>
              <a:ext cx="629939" cy="2006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3719" y="5207507"/>
              <a:ext cx="1840992" cy="56997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051293" y="4965319"/>
            <a:ext cx="14655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784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Times New Roman"/>
                <a:cs typeface="Times New Roman"/>
              </a:rPr>
              <a:t>action understanding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72000" y="2270760"/>
            <a:ext cx="2032000" cy="24384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809744" y="5050133"/>
            <a:ext cx="1559560" cy="724535"/>
            <a:chOff x="4809744" y="5050133"/>
            <a:chExt cx="1559560" cy="724535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76088" y="5050133"/>
              <a:ext cx="635507" cy="2553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9744" y="5204459"/>
              <a:ext cx="1559052" cy="56997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957064" y="4961585"/>
            <a:ext cx="118427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 algn="ctr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object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/>
                <a:cs typeface="Times New Roman"/>
              </a:rPr>
              <a:t>recognition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67600" y="76200"/>
            <a:ext cx="15240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9184" y="1418844"/>
            <a:ext cx="8162925" cy="5374005"/>
            <a:chOff x="329184" y="1418844"/>
            <a:chExt cx="8162925" cy="5374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1904999"/>
              <a:ext cx="3043427" cy="36530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14294" y="1895094"/>
              <a:ext cx="3063240" cy="3672840"/>
            </a:xfrm>
            <a:custGeom>
              <a:avLst/>
              <a:gdLst/>
              <a:ahLst/>
              <a:cxnLst/>
              <a:rect l="l" t="t" r="r" b="b"/>
              <a:pathLst>
                <a:path w="3063240" h="3672840">
                  <a:moveTo>
                    <a:pt x="0" y="3672840"/>
                  </a:moveTo>
                  <a:lnTo>
                    <a:pt x="3063239" y="3672840"/>
                  </a:lnTo>
                  <a:lnTo>
                    <a:pt x="3063239" y="0"/>
                  </a:lnTo>
                  <a:lnTo>
                    <a:pt x="0" y="0"/>
                  </a:lnTo>
                  <a:lnTo>
                    <a:pt x="0" y="3672840"/>
                  </a:lnTo>
                  <a:close/>
                </a:path>
              </a:pathLst>
            </a:custGeom>
            <a:ln w="19812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33600" y="1752600"/>
              <a:ext cx="1828800" cy="533400"/>
            </a:xfrm>
            <a:custGeom>
              <a:avLst/>
              <a:gdLst/>
              <a:ahLst/>
              <a:cxnLst/>
              <a:rect l="l" t="t" r="r" b="b"/>
              <a:pathLst>
                <a:path w="1828800" h="533400">
                  <a:moveTo>
                    <a:pt x="1828800" y="53340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" y="1418844"/>
              <a:ext cx="3313176" cy="51358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7995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80" dirty="0"/>
              <a:t> </a:t>
            </a:r>
            <a:r>
              <a:rPr dirty="0"/>
              <a:t>Your</a:t>
            </a:r>
            <a:r>
              <a:rPr spc="-65" dirty="0"/>
              <a:t> </a:t>
            </a:r>
            <a:r>
              <a:rPr dirty="0"/>
              <a:t>Brain</a:t>
            </a:r>
            <a:r>
              <a:rPr spc="-70" dirty="0"/>
              <a:t> </a:t>
            </a:r>
            <a:r>
              <a:rPr spc="-20" dirty="0"/>
              <a:t>Does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473453"/>
            <a:ext cx="302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Almost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certain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Bill</a:t>
            </a:r>
            <a:r>
              <a:rPr sz="1800" spc="-10" dirty="0">
                <a:latin typeface="Times New Roman"/>
                <a:cs typeface="Times New Roman"/>
              </a:rPr>
              <a:t> Clinton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2984" y="2257044"/>
            <a:ext cx="3106420" cy="513715"/>
            <a:chOff x="252984" y="2257044"/>
            <a:chExt cx="3106420" cy="513715"/>
          </a:xfrm>
        </p:grpSpPr>
        <p:sp>
          <p:nvSpPr>
            <p:cNvPr id="10" name="object 10"/>
            <p:cNvSpPr/>
            <p:nvPr/>
          </p:nvSpPr>
          <p:spPr>
            <a:xfrm>
              <a:off x="2057400" y="2590800"/>
              <a:ext cx="1295400" cy="152400"/>
            </a:xfrm>
            <a:custGeom>
              <a:avLst/>
              <a:gdLst/>
              <a:ahLst/>
              <a:cxnLst/>
              <a:rect l="l" t="t" r="r" b="b"/>
              <a:pathLst>
                <a:path w="1295400" h="152400">
                  <a:moveTo>
                    <a:pt x="1295400" y="15240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984" y="2257044"/>
              <a:ext cx="2267712" cy="51358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83540" y="2312034"/>
            <a:ext cx="198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Dark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circular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overlay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10183" y="1799844"/>
            <a:ext cx="3182620" cy="721360"/>
            <a:chOff x="710183" y="1799844"/>
            <a:chExt cx="3182620" cy="721360"/>
          </a:xfrm>
        </p:grpSpPr>
        <p:sp>
          <p:nvSpPr>
            <p:cNvPr id="14" name="object 14"/>
            <p:cNvSpPr/>
            <p:nvPr/>
          </p:nvSpPr>
          <p:spPr>
            <a:xfrm>
              <a:off x="1752600" y="2057400"/>
              <a:ext cx="2133600" cy="457200"/>
            </a:xfrm>
            <a:custGeom>
              <a:avLst/>
              <a:gdLst/>
              <a:ahLst/>
              <a:cxnLst/>
              <a:rect l="l" t="t" r="r" b="b"/>
              <a:pathLst>
                <a:path w="2133600" h="457200">
                  <a:moveTo>
                    <a:pt x="2133600" y="45720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183" y="1799844"/>
              <a:ext cx="1178052" cy="5135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41044" y="1854149"/>
            <a:ext cx="895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Gray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hair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33983" y="2866644"/>
            <a:ext cx="8023859" cy="3561715"/>
            <a:chOff x="633983" y="2866644"/>
            <a:chExt cx="8023859" cy="3561715"/>
          </a:xfrm>
        </p:grpSpPr>
        <p:sp>
          <p:nvSpPr>
            <p:cNvPr id="18" name="object 18"/>
            <p:cNvSpPr/>
            <p:nvPr/>
          </p:nvSpPr>
          <p:spPr>
            <a:xfrm>
              <a:off x="2057400" y="3505200"/>
              <a:ext cx="1752600" cy="152400"/>
            </a:xfrm>
            <a:custGeom>
              <a:avLst/>
              <a:gdLst/>
              <a:ahLst/>
              <a:cxnLst/>
              <a:rect l="l" t="t" r="r" b="b"/>
              <a:pathLst>
                <a:path w="1752600" h="152400">
                  <a:moveTo>
                    <a:pt x="1752600" y="15240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783" y="3247644"/>
              <a:ext cx="790955" cy="5135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52600" y="3124200"/>
              <a:ext cx="2819400" cy="152400"/>
            </a:xfrm>
            <a:custGeom>
              <a:avLst/>
              <a:gdLst/>
              <a:ahLst/>
              <a:cxnLst/>
              <a:rect l="l" t="t" r="r" b="b"/>
              <a:pathLst>
                <a:path w="2819400" h="152400">
                  <a:moveTo>
                    <a:pt x="2819400" y="15240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983" y="2866644"/>
              <a:ext cx="1153667" cy="5135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67399" y="5181600"/>
              <a:ext cx="685800" cy="838200"/>
            </a:xfrm>
            <a:custGeom>
              <a:avLst/>
              <a:gdLst/>
              <a:ahLst/>
              <a:cxnLst/>
              <a:rect l="l" t="t" r="r" b="b"/>
              <a:pathLst>
                <a:path w="685800" h="838200">
                  <a:moveTo>
                    <a:pt x="0" y="0"/>
                  </a:moveTo>
                  <a:lnTo>
                    <a:pt x="685800" y="8382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7583" y="5914644"/>
              <a:ext cx="2080260" cy="51358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709409" y="5970219"/>
            <a:ext cx="179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imes New Roman"/>
                <a:cs typeface="Times New Roman"/>
              </a:rPr>
              <a:t>Woman’s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dress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suit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3983" y="3628644"/>
            <a:ext cx="3106420" cy="970915"/>
            <a:chOff x="633983" y="3628644"/>
            <a:chExt cx="3106420" cy="970915"/>
          </a:xfrm>
        </p:grpSpPr>
        <p:sp>
          <p:nvSpPr>
            <p:cNvPr id="26" name="object 26"/>
            <p:cNvSpPr/>
            <p:nvPr/>
          </p:nvSpPr>
          <p:spPr>
            <a:xfrm>
              <a:off x="1905000" y="4343400"/>
              <a:ext cx="1828800" cy="76200"/>
            </a:xfrm>
            <a:custGeom>
              <a:avLst/>
              <a:gdLst/>
              <a:ahLst/>
              <a:cxnLst/>
              <a:rect l="l" t="t" r="r" b="b"/>
              <a:pathLst>
                <a:path w="1828800" h="76200">
                  <a:moveTo>
                    <a:pt x="1828800" y="7620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83" y="4085844"/>
              <a:ext cx="1394460" cy="51358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57400" y="3810000"/>
              <a:ext cx="1600200" cy="0"/>
            </a:xfrm>
            <a:custGeom>
              <a:avLst/>
              <a:gdLst/>
              <a:ahLst/>
              <a:cxnLst/>
              <a:rect l="l" t="t" r="r" b="b"/>
              <a:pathLst>
                <a:path w="1600200">
                  <a:moveTo>
                    <a:pt x="1600200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183" y="3628644"/>
              <a:ext cx="1330452" cy="51358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64540" y="2815401"/>
            <a:ext cx="1194435" cy="16256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800" dirty="0">
                <a:latin typeface="Times New Roman"/>
                <a:cs typeface="Times New Roman"/>
              </a:rPr>
              <a:t>Right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ear</a:t>
            </a:r>
            <a:endParaRPr sz="18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840"/>
              </a:spcBef>
            </a:pPr>
            <a:r>
              <a:rPr sz="1800" spc="-20" dirty="0">
                <a:latin typeface="Times New Roman"/>
                <a:cs typeface="Times New Roman"/>
              </a:rPr>
              <a:t>Neck</a:t>
            </a:r>
            <a:endParaRPr sz="1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840"/>
              </a:spcBef>
            </a:pPr>
            <a:r>
              <a:rPr sz="1800" dirty="0">
                <a:latin typeface="Times New Roman"/>
                <a:cs typeface="Times New Roman"/>
              </a:rPr>
              <a:t>White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shirt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latin typeface="Times New Roman"/>
                <a:cs typeface="Times New Roman"/>
              </a:rPr>
              <a:t>Armani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suit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10183" y="3004212"/>
            <a:ext cx="7510780" cy="3698875"/>
            <a:chOff x="710183" y="3004212"/>
            <a:chExt cx="7510780" cy="3698875"/>
          </a:xfrm>
        </p:grpSpPr>
        <p:sp>
          <p:nvSpPr>
            <p:cNvPr id="32" name="object 32"/>
            <p:cNvSpPr/>
            <p:nvPr/>
          </p:nvSpPr>
          <p:spPr>
            <a:xfrm>
              <a:off x="5257799" y="3047999"/>
              <a:ext cx="1371600" cy="152400"/>
            </a:xfrm>
            <a:custGeom>
              <a:avLst/>
              <a:gdLst/>
              <a:ahLst/>
              <a:cxnLst/>
              <a:rect l="l" t="t" r="r" b="b"/>
              <a:pathLst>
                <a:path w="1371600" h="152400">
                  <a:moveTo>
                    <a:pt x="0" y="152400"/>
                  </a:moveTo>
                  <a:lnTo>
                    <a:pt x="13716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9958" y="3004212"/>
              <a:ext cx="1420631" cy="22928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162555" y="4876800"/>
              <a:ext cx="1190625" cy="457200"/>
            </a:xfrm>
            <a:custGeom>
              <a:avLst/>
              <a:gdLst/>
              <a:ahLst/>
              <a:cxnLst/>
              <a:rect l="l" t="t" r="r" b="b"/>
              <a:pathLst>
                <a:path w="1190625" h="457200">
                  <a:moveTo>
                    <a:pt x="1190244" y="0"/>
                  </a:moveTo>
                  <a:lnTo>
                    <a:pt x="0" y="4572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0183" y="5305044"/>
              <a:ext cx="1577340" cy="5135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0183" y="5579363"/>
              <a:ext cx="2165604" cy="51358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230879" y="5181600"/>
              <a:ext cx="1112520" cy="762000"/>
            </a:xfrm>
            <a:custGeom>
              <a:avLst/>
              <a:gdLst/>
              <a:ahLst/>
              <a:cxnLst/>
              <a:rect l="l" t="t" r="r" b="b"/>
              <a:pathLst>
                <a:path w="1112520" h="762000">
                  <a:moveTo>
                    <a:pt x="1112520" y="0"/>
                  </a:moveTo>
                  <a:lnTo>
                    <a:pt x="0" y="7620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38983" y="5914644"/>
              <a:ext cx="2010156" cy="5135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38983" y="6188963"/>
              <a:ext cx="1007364" cy="513588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41044" y="5573979"/>
            <a:ext cx="3500120" cy="9709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800" spc="-20" dirty="0">
                <a:latin typeface="Times New Roman"/>
                <a:cs typeface="Times New Roman"/>
              </a:rPr>
              <a:t>(Washington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1995?)</a:t>
            </a:r>
            <a:endParaRPr sz="1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Times New Roman"/>
                <a:cs typeface="Times New Roman"/>
              </a:rPr>
              <a:t>Clinton</a:t>
            </a:r>
            <a:r>
              <a:rPr sz="1800" spc="-10" dirty="0">
                <a:latin typeface="Times New Roman"/>
                <a:cs typeface="Times New Roman"/>
              </a:rPr>
              <a:t> occluding</a:t>
            </a:r>
            <a:endParaRPr sz="1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Monica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91183" y="4413250"/>
            <a:ext cx="3868420" cy="1070610"/>
            <a:chOff x="1091183" y="4413250"/>
            <a:chExt cx="3868420" cy="1070610"/>
          </a:xfrm>
        </p:grpSpPr>
        <p:sp>
          <p:nvSpPr>
            <p:cNvPr id="42" name="object 42"/>
            <p:cNvSpPr/>
            <p:nvPr/>
          </p:nvSpPr>
          <p:spPr>
            <a:xfrm>
              <a:off x="2057400" y="4419600"/>
              <a:ext cx="2895600" cy="609600"/>
            </a:xfrm>
            <a:custGeom>
              <a:avLst/>
              <a:gdLst/>
              <a:ahLst/>
              <a:cxnLst/>
              <a:rect l="l" t="t" r="r" b="b"/>
              <a:pathLst>
                <a:path w="2895600" h="609600">
                  <a:moveTo>
                    <a:pt x="2895600" y="0"/>
                  </a:moveTo>
                  <a:lnTo>
                    <a:pt x="0" y="6096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1183" y="4695443"/>
              <a:ext cx="987552" cy="5135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1183" y="4969763"/>
              <a:ext cx="1007364" cy="51358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841044" y="4750384"/>
            <a:ext cx="123952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Person</a:t>
            </a:r>
            <a:endParaRPr sz="18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Times New Roman"/>
                <a:cs typeface="Times New Roman"/>
              </a:rPr>
              <a:t>contour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latin typeface="Times New Roman"/>
                <a:cs typeface="Times New Roman"/>
              </a:rPr>
              <a:t>CNN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caption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111944" y="1327812"/>
            <a:ext cx="5742940" cy="4172585"/>
            <a:chOff x="3111944" y="1327812"/>
            <a:chExt cx="5742940" cy="4172585"/>
          </a:xfrm>
        </p:grpSpPr>
        <p:sp>
          <p:nvSpPr>
            <p:cNvPr id="47" name="object 47"/>
            <p:cNvSpPr/>
            <p:nvPr/>
          </p:nvSpPr>
          <p:spPr>
            <a:xfrm>
              <a:off x="3124962" y="1886203"/>
              <a:ext cx="2667000" cy="3601085"/>
            </a:xfrm>
            <a:custGeom>
              <a:avLst/>
              <a:gdLst/>
              <a:ahLst/>
              <a:cxnLst/>
              <a:rect l="l" t="t" r="r" b="b"/>
              <a:pathLst>
                <a:path w="2667000" h="3601085">
                  <a:moveTo>
                    <a:pt x="2667000" y="3600958"/>
                  </a:moveTo>
                  <a:lnTo>
                    <a:pt x="2619970" y="3562858"/>
                  </a:lnTo>
                  <a:lnTo>
                    <a:pt x="2576512" y="3524758"/>
                  </a:lnTo>
                  <a:lnTo>
                    <a:pt x="2540198" y="3486658"/>
                  </a:lnTo>
                  <a:lnTo>
                    <a:pt x="2514600" y="3448558"/>
                  </a:lnTo>
                  <a:lnTo>
                    <a:pt x="2502098" y="3410458"/>
                  </a:lnTo>
                  <a:lnTo>
                    <a:pt x="2500312" y="3372358"/>
                  </a:lnTo>
                  <a:lnTo>
                    <a:pt x="2505670" y="3334258"/>
                  </a:lnTo>
                  <a:lnTo>
                    <a:pt x="2514600" y="3296158"/>
                  </a:lnTo>
                  <a:lnTo>
                    <a:pt x="2530078" y="3258056"/>
                  </a:lnTo>
                  <a:lnTo>
                    <a:pt x="2552700" y="3219942"/>
                  </a:lnTo>
                  <a:lnTo>
                    <a:pt x="2575321" y="3181804"/>
                  </a:lnTo>
                  <a:lnTo>
                    <a:pt x="2590800" y="3143631"/>
                  </a:lnTo>
                  <a:lnTo>
                    <a:pt x="2601515" y="3107316"/>
                  </a:lnTo>
                  <a:lnTo>
                    <a:pt x="2609850" y="3072193"/>
                  </a:lnTo>
                  <a:lnTo>
                    <a:pt x="2608659" y="3034688"/>
                  </a:lnTo>
                  <a:lnTo>
                    <a:pt x="2590800" y="2991231"/>
                  </a:lnTo>
                  <a:lnTo>
                    <a:pt x="2565929" y="2956658"/>
                  </a:lnTo>
                  <a:lnTo>
                    <a:pt x="2531533" y="2917853"/>
                  </a:lnTo>
                  <a:lnTo>
                    <a:pt x="2490787" y="2876931"/>
                  </a:lnTo>
                  <a:lnTo>
                    <a:pt x="2446866" y="2836008"/>
                  </a:lnTo>
                  <a:lnTo>
                    <a:pt x="2402945" y="2797203"/>
                  </a:lnTo>
                  <a:lnTo>
                    <a:pt x="2362200" y="2762631"/>
                  </a:lnTo>
                  <a:lnTo>
                    <a:pt x="2327627" y="2732821"/>
                  </a:lnTo>
                  <a:lnTo>
                    <a:pt x="2297288" y="2706186"/>
                  </a:lnTo>
                  <a:lnTo>
                    <a:pt x="2266949" y="2681668"/>
                  </a:lnTo>
                  <a:lnTo>
                    <a:pt x="2232377" y="2658208"/>
                  </a:lnTo>
                  <a:lnTo>
                    <a:pt x="2189338" y="2634749"/>
                  </a:lnTo>
                  <a:lnTo>
                    <a:pt x="2133600" y="2610231"/>
                  </a:lnTo>
                  <a:lnTo>
                    <a:pt x="2095414" y="2596090"/>
                  </a:lnTo>
                  <a:lnTo>
                    <a:pt x="2051045" y="2581491"/>
                  </a:lnTo>
                  <a:lnTo>
                    <a:pt x="2001867" y="2566606"/>
                  </a:lnTo>
                  <a:lnTo>
                    <a:pt x="1949254" y="2551606"/>
                  </a:lnTo>
                  <a:lnTo>
                    <a:pt x="1894580" y="2536664"/>
                  </a:lnTo>
                  <a:lnTo>
                    <a:pt x="1839219" y="2521951"/>
                  </a:lnTo>
                  <a:lnTo>
                    <a:pt x="1784545" y="2507638"/>
                  </a:lnTo>
                  <a:lnTo>
                    <a:pt x="1731932" y="2493898"/>
                  </a:lnTo>
                  <a:lnTo>
                    <a:pt x="1682754" y="2480902"/>
                  </a:lnTo>
                  <a:lnTo>
                    <a:pt x="1638385" y="2468823"/>
                  </a:lnTo>
                  <a:lnTo>
                    <a:pt x="1600200" y="2457831"/>
                  </a:lnTo>
                  <a:lnTo>
                    <a:pt x="1533753" y="2438933"/>
                  </a:lnTo>
                  <a:lnTo>
                    <a:pt x="1483156" y="2425522"/>
                  </a:lnTo>
                  <a:lnTo>
                    <a:pt x="1442923" y="2413939"/>
                  </a:lnTo>
                  <a:lnTo>
                    <a:pt x="1371600" y="2381631"/>
                  </a:lnTo>
                  <a:lnTo>
                    <a:pt x="1332585" y="2357245"/>
                  </a:lnTo>
                  <a:lnTo>
                    <a:pt x="1294180" y="2329806"/>
                  </a:lnTo>
                  <a:lnTo>
                    <a:pt x="1260043" y="2299307"/>
                  </a:lnTo>
                  <a:lnTo>
                    <a:pt x="1233830" y="2265741"/>
                  </a:lnTo>
                  <a:lnTo>
                    <a:pt x="1219200" y="2229104"/>
                  </a:lnTo>
                  <a:lnTo>
                    <a:pt x="1221028" y="2188260"/>
                  </a:lnTo>
                  <a:lnTo>
                    <a:pt x="1236878" y="2143150"/>
                  </a:lnTo>
                  <a:lnTo>
                    <a:pt x="1259433" y="2095601"/>
                  </a:lnTo>
                  <a:lnTo>
                    <a:pt x="1281379" y="2047443"/>
                  </a:lnTo>
                  <a:lnTo>
                    <a:pt x="1295400" y="2000504"/>
                  </a:lnTo>
                  <a:lnTo>
                    <a:pt x="1299057" y="1954784"/>
                  </a:lnTo>
                  <a:lnTo>
                    <a:pt x="1297228" y="1909064"/>
                  </a:lnTo>
                  <a:lnTo>
                    <a:pt x="1293571" y="1863344"/>
                  </a:lnTo>
                  <a:lnTo>
                    <a:pt x="1291742" y="1817624"/>
                  </a:lnTo>
                  <a:lnTo>
                    <a:pt x="1295400" y="1771904"/>
                  </a:lnTo>
                  <a:lnTo>
                    <a:pt x="1305763" y="1722526"/>
                  </a:lnTo>
                  <a:lnTo>
                    <a:pt x="1320393" y="1669491"/>
                  </a:lnTo>
                  <a:lnTo>
                    <a:pt x="1337462" y="1618284"/>
                  </a:lnTo>
                  <a:lnTo>
                    <a:pt x="1355140" y="1574393"/>
                  </a:lnTo>
                  <a:lnTo>
                    <a:pt x="1390650" y="1529016"/>
                  </a:lnTo>
                  <a:lnTo>
                    <a:pt x="1409700" y="1533779"/>
                  </a:lnTo>
                  <a:lnTo>
                    <a:pt x="1428750" y="1543304"/>
                  </a:lnTo>
                  <a:lnTo>
                    <a:pt x="1447800" y="1543304"/>
                  </a:lnTo>
                  <a:lnTo>
                    <a:pt x="1490662" y="1519491"/>
                  </a:lnTo>
                  <a:lnTo>
                    <a:pt x="1524000" y="1467104"/>
                  </a:lnTo>
                  <a:lnTo>
                    <a:pt x="1528876" y="1428685"/>
                  </a:lnTo>
                  <a:lnTo>
                    <a:pt x="1529486" y="1379276"/>
                  </a:lnTo>
                  <a:lnTo>
                    <a:pt x="1527657" y="1326204"/>
                  </a:lnTo>
                  <a:lnTo>
                    <a:pt x="1525219" y="1276795"/>
                  </a:lnTo>
                  <a:lnTo>
                    <a:pt x="1524000" y="1238377"/>
                  </a:lnTo>
                  <a:lnTo>
                    <a:pt x="1522214" y="1213969"/>
                  </a:lnTo>
                  <a:lnTo>
                    <a:pt x="1519237" y="1205039"/>
                  </a:lnTo>
                  <a:lnTo>
                    <a:pt x="1518642" y="1193728"/>
                  </a:lnTo>
                  <a:lnTo>
                    <a:pt x="1524000" y="1162177"/>
                  </a:lnTo>
                  <a:lnTo>
                    <a:pt x="1533172" y="1122842"/>
                  </a:lnTo>
                  <a:lnTo>
                    <a:pt x="1546577" y="1071865"/>
                  </a:lnTo>
                  <a:lnTo>
                    <a:pt x="1562100" y="1014539"/>
                  </a:lnTo>
                  <a:lnTo>
                    <a:pt x="1577622" y="956154"/>
                  </a:lnTo>
                  <a:lnTo>
                    <a:pt x="1591027" y="902003"/>
                  </a:lnTo>
                  <a:lnTo>
                    <a:pt x="1600200" y="857376"/>
                  </a:lnTo>
                  <a:lnTo>
                    <a:pt x="1605557" y="812133"/>
                  </a:lnTo>
                  <a:lnTo>
                    <a:pt x="1604962" y="781176"/>
                  </a:lnTo>
                  <a:lnTo>
                    <a:pt x="1601985" y="750220"/>
                  </a:lnTo>
                  <a:lnTo>
                    <a:pt x="1600200" y="704976"/>
                  </a:lnTo>
                  <a:lnTo>
                    <a:pt x="1602845" y="662113"/>
                  </a:lnTo>
                  <a:lnTo>
                    <a:pt x="1608666" y="611838"/>
                  </a:lnTo>
                  <a:lnTo>
                    <a:pt x="1614487" y="557323"/>
                  </a:lnTo>
                  <a:lnTo>
                    <a:pt x="1617133" y="501739"/>
                  </a:lnTo>
                  <a:lnTo>
                    <a:pt x="1613429" y="448257"/>
                  </a:lnTo>
                  <a:lnTo>
                    <a:pt x="1600200" y="400050"/>
                  </a:lnTo>
                  <a:lnTo>
                    <a:pt x="1580205" y="362727"/>
                  </a:lnTo>
                  <a:lnTo>
                    <a:pt x="1553769" y="326960"/>
                  </a:lnTo>
                  <a:lnTo>
                    <a:pt x="1522222" y="292747"/>
                  </a:lnTo>
                  <a:lnTo>
                    <a:pt x="1486899" y="260090"/>
                  </a:lnTo>
                  <a:lnTo>
                    <a:pt x="1449132" y="228988"/>
                  </a:lnTo>
                  <a:lnTo>
                    <a:pt x="1410255" y="199441"/>
                  </a:lnTo>
                  <a:lnTo>
                    <a:pt x="1371600" y="171450"/>
                  </a:lnTo>
                  <a:lnTo>
                    <a:pt x="1332055" y="144346"/>
                  </a:lnTo>
                  <a:lnTo>
                    <a:pt x="1290068" y="117910"/>
                  </a:lnTo>
                  <a:lnTo>
                    <a:pt x="1246303" y="92806"/>
                  </a:lnTo>
                  <a:lnTo>
                    <a:pt x="1201427" y="69701"/>
                  </a:lnTo>
                  <a:lnTo>
                    <a:pt x="1156107" y="49263"/>
                  </a:lnTo>
                  <a:lnTo>
                    <a:pt x="1111009" y="32157"/>
                  </a:lnTo>
                  <a:lnTo>
                    <a:pt x="1066800" y="19050"/>
                  </a:lnTo>
                  <a:lnTo>
                    <a:pt x="1016000" y="8466"/>
                  </a:lnTo>
                  <a:lnTo>
                    <a:pt x="965200" y="2116"/>
                  </a:lnTo>
                  <a:lnTo>
                    <a:pt x="914400" y="0"/>
                  </a:lnTo>
                  <a:lnTo>
                    <a:pt x="863600" y="2116"/>
                  </a:lnTo>
                  <a:lnTo>
                    <a:pt x="812800" y="8466"/>
                  </a:lnTo>
                  <a:lnTo>
                    <a:pt x="762000" y="19050"/>
                  </a:lnTo>
                  <a:lnTo>
                    <a:pt x="717790" y="32823"/>
                  </a:lnTo>
                  <a:lnTo>
                    <a:pt x="672692" y="51484"/>
                  </a:lnTo>
                  <a:lnTo>
                    <a:pt x="627372" y="73700"/>
                  </a:lnTo>
                  <a:lnTo>
                    <a:pt x="582496" y="98138"/>
                  </a:lnTo>
                  <a:lnTo>
                    <a:pt x="538731" y="123463"/>
                  </a:lnTo>
                  <a:lnTo>
                    <a:pt x="496744" y="148345"/>
                  </a:lnTo>
                  <a:lnTo>
                    <a:pt x="457200" y="171450"/>
                  </a:lnTo>
                  <a:lnTo>
                    <a:pt x="413808" y="193322"/>
                  </a:lnTo>
                  <a:lnTo>
                    <a:pt x="372533" y="210961"/>
                  </a:lnTo>
                  <a:lnTo>
                    <a:pt x="333375" y="228600"/>
                  </a:lnTo>
                  <a:lnTo>
                    <a:pt x="296333" y="250472"/>
                  </a:lnTo>
                  <a:lnTo>
                    <a:pt x="261408" y="280811"/>
                  </a:lnTo>
                  <a:lnTo>
                    <a:pt x="228600" y="323850"/>
                  </a:lnTo>
                  <a:lnTo>
                    <a:pt x="209588" y="357572"/>
                  </a:lnTo>
                  <a:lnTo>
                    <a:pt x="190804" y="397015"/>
                  </a:lnTo>
                  <a:lnTo>
                    <a:pt x="172478" y="441034"/>
                  </a:lnTo>
                  <a:lnTo>
                    <a:pt x="154838" y="488486"/>
                  </a:lnTo>
                  <a:lnTo>
                    <a:pt x="138112" y="538225"/>
                  </a:lnTo>
                  <a:lnTo>
                    <a:pt x="122529" y="589108"/>
                  </a:lnTo>
                  <a:lnTo>
                    <a:pt x="108318" y="639989"/>
                  </a:lnTo>
                  <a:lnTo>
                    <a:pt x="95707" y="689723"/>
                  </a:lnTo>
                  <a:lnTo>
                    <a:pt x="84924" y="737167"/>
                  </a:lnTo>
                  <a:lnTo>
                    <a:pt x="76200" y="781176"/>
                  </a:lnTo>
                  <a:lnTo>
                    <a:pt x="68386" y="832448"/>
                  </a:lnTo>
                  <a:lnTo>
                    <a:pt x="63698" y="881784"/>
                  </a:lnTo>
                  <a:lnTo>
                    <a:pt x="61689" y="929633"/>
                  </a:lnTo>
                  <a:lnTo>
                    <a:pt x="61912" y="976439"/>
                  </a:lnTo>
                  <a:lnTo>
                    <a:pt x="63921" y="1022650"/>
                  </a:lnTo>
                  <a:lnTo>
                    <a:pt x="67270" y="1068712"/>
                  </a:lnTo>
                  <a:lnTo>
                    <a:pt x="71511" y="1115072"/>
                  </a:lnTo>
                  <a:lnTo>
                    <a:pt x="76200" y="1162177"/>
                  </a:lnTo>
                  <a:lnTo>
                    <a:pt x="81557" y="1211370"/>
                  </a:lnTo>
                  <a:lnTo>
                    <a:pt x="88106" y="1262804"/>
                  </a:lnTo>
                  <a:lnTo>
                    <a:pt x="95845" y="1315138"/>
                  </a:lnTo>
                  <a:lnTo>
                    <a:pt x="104775" y="1367028"/>
                  </a:lnTo>
                  <a:lnTo>
                    <a:pt x="114895" y="1417131"/>
                  </a:lnTo>
                  <a:lnTo>
                    <a:pt x="126206" y="1464107"/>
                  </a:lnTo>
                  <a:lnTo>
                    <a:pt x="138707" y="1506612"/>
                  </a:lnTo>
                  <a:lnTo>
                    <a:pt x="152400" y="1543304"/>
                  </a:lnTo>
                  <a:lnTo>
                    <a:pt x="181660" y="1588414"/>
                  </a:lnTo>
                  <a:lnTo>
                    <a:pt x="218846" y="1620723"/>
                  </a:lnTo>
                  <a:lnTo>
                    <a:pt x="256641" y="1645716"/>
                  </a:lnTo>
                  <a:lnTo>
                    <a:pt x="287731" y="1668881"/>
                  </a:lnTo>
                  <a:lnTo>
                    <a:pt x="304800" y="1695704"/>
                  </a:lnTo>
                  <a:lnTo>
                    <a:pt x="303609" y="1737375"/>
                  </a:lnTo>
                  <a:lnTo>
                    <a:pt x="285750" y="1781429"/>
                  </a:lnTo>
                  <a:lnTo>
                    <a:pt x="258365" y="1820719"/>
                  </a:lnTo>
                  <a:lnTo>
                    <a:pt x="228600" y="1848104"/>
                  </a:lnTo>
                  <a:lnTo>
                    <a:pt x="194071" y="1858819"/>
                  </a:lnTo>
                  <a:lnTo>
                    <a:pt x="152400" y="1857629"/>
                  </a:lnTo>
                  <a:lnTo>
                    <a:pt x="110728" y="1851675"/>
                  </a:lnTo>
                  <a:lnTo>
                    <a:pt x="76200" y="1848104"/>
                  </a:lnTo>
                  <a:lnTo>
                    <a:pt x="50899" y="1848104"/>
                  </a:lnTo>
                  <a:lnTo>
                    <a:pt x="30956" y="1848104"/>
                  </a:lnTo>
                  <a:lnTo>
                    <a:pt x="14585" y="1848104"/>
                  </a:lnTo>
                  <a:lnTo>
                    <a:pt x="0" y="1848104"/>
                  </a:lnTo>
                </a:path>
              </a:pathLst>
            </a:custGeom>
            <a:ln w="25908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43600" y="1752599"/>
              <a:ext cx="1066800" cy="304800"/>
            </a:xfrm>
            <a:custGeom>
              <a:avLst/>
              <a:gdLst/>
              <a:ahLst/>
              <a:cxnLst/>
              <a:rect l="l" t="t" r="r" b="b"/>
              <a:pathLst>
                <a:path w="1066800" h="304800">
                  <a:moveTo>
                    <a:pt x="0" y="304800"/>
                  </a:moveTo>
                  <a:lnTo>
                    <a:pt x="10668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81241" y="1327812"/>
              <a:ext cx="1103010" cy="1834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34784" y="1464563"/>
              <a:ext cx="1819655" cy="513588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7166609" y="1244853"/>
            <a:ext cx="1537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Person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with </a:t>
            </a:r>
            <a:r>
              <a:rPr sz="1800" dirty="0">
                <a:latin typeface="Times New Roman"/>
                <a:cs typeface="Times New Roman"/>
              </a:rPr>
              <a:t>glasses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crowd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022850" y="3346450"/>
            <a:ext cx="3359150" cy="1939289"/>
            <a:chOff x="5022850" y="3346450"/>
            <a:chExt cx="3359150" cy="1939289"/>
          </a:xfrm>
        </p:grpSpPr>
        <p:sp>
          <p:nvSpPr>
            <p:cNvPr id="53" name="object 53"/>
            <p:cNvSpPr/>
            <p:nvPr/>
          </p:nvSpPr>
          <p:spPr>
            <a:xfrm>
              <a:off x="5029200" y="3352800"/>
              <a:ext cx="1600200" cy="76200"/>
            </a:xfrm>
            <a:custGeom>
              <a:avLst/>
              <a:gdLst/>
              <a:ahLst/>
              <a:cxnLst/>
              <a:rect l="l" t="t" r="r" b="b"/>
              <a:pathLst>
                <a:path w="1600200" h="76200">
                  <a:moveTo>
                    <a:pt x="0" y="0"/>
                  </a:moveTo>
                  <a:lnTo>
                    <a:pt x="1600200" y="762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95516" y="3389797"/>
              <a:ext cx="484632" cy="17883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334000" y="3505200"/>
              <a:ext cx="1295400" cy="304800"/>
            </a:xfrm>
            <a:custGeom>
              <a:avLst/>
              <a:gdLst/>
              <a:ahLst/>
              <a:cxnLst/>
              <a:rect l="l" t="t" r="r" b="b"/>
              <a:pathLst>
                <a:path w="1295400" h="304800">
                  <a:moveTo>
                    <a:pt x="0" y="0"/>
                  </a:moveTo>
                  <a:lnTo>
                    <a:pt x="1295400" y="3048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04917" y="3766212"/>
              <a:ext cx="599955" cy="18342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029200" y="3581400"/>
              <a:ext cx="1600200" cy="609600"/>
            </a:xfrm>
            <a:custGeom>
              <a:avLst/>
              <a:gdLst/>
              <a:ahLst/>
              <a:cxnLst/>
              <a:rect l="l" t="t" r="r" b="b"/>
              <a:pathLst>
                <a:path w="1600200" h="609600">
                  <a:moveTo>
                    <a:pt x="0" y="0"/>
                  </a:moveTo>
                  <a:lnTo>
                    <a:pt x="1600200" y="6096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76408" y="4147212"/>
              <a:ext cx="1505422" cy="18342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29983" y="4283963"/>
              <a:ext cx="1146048" cy="51358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791200" y="4495800"/>
              <a:ext cx="838200" cy="457200"/>
            </a:xfrm>
            <a:custGeom>
              <a:avLst/>
              <a:gdLst/>
              <a:ahLst/>
              <a:cxnLst/>
              <a:rect l="l" t="t" r="r" b="b"/>
              <a:pathLst>
                <a:path w="838200" h="457200">
                  <a:moveTo>
                    <a:pt x="0" y="0"/>
                  </a:moveTo>
                  <a:lnTo>
                    <a:pt x="838200" y="4572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77583" y="4771644"/>
              <a:ext cx="830579" cy="51358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709409" y="4826584"/>
            <a:ext cx="5473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Lapel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327650" y="4260850"/>
            <a:ext cx="2336800" cy="1441450"/>
            <a:chOff x="5327650" y="4260850"/>
            <a:chExt cx="2336800" cy="1441450"/>
          </a:xfrm>
        </p:grpSpPr>
        <p:sp>
          <p:nvSpPr>
            <p:cNvPr id="64" name="object 64"/>
            <p:cNvSpPr/>
            <p:nvPr/>
          </p:nvSpPr>
          <p:spPr>
            <a:xfrm>
              <a:off x="5334000" y="4267200"/>
              <a:ext cx="1295400" cy="1295400"/>
            </a:xfrm>
            <a:custGeom>
              <a:avLst/>
              <a:gdLst/>
              <a:ahLst/>
              <a:cxnLst/>
              <a:rect l="l" t="t" r="r" b="b"/>
              <a:pathLst>
                <a:path w="1295400" h="1295400">
                  <a:moveTo>
                    <a:pt x="0" y="0"/>
                  </a:moveTo>
                  <a:lnTo>
                    <a:pt x="1295400" y="12954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95516" y="5518812"/>
              <a:ext cx="868679" cy="183424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6785609" y="5436819"/>
            <a:ext cx="877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Necklace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946650" y="2028444"/>
            <a:ext cx="3629025" cy="1178560"/>
            <a:chOff x="4946650" y="2028444"/>
            <a:chExt cx="3629025" cy="1178560"/>
          </a:xfrm>
        </p:grpSpPr>
        <p:sp>
          <p:nvSpPr>
            <p:cNvPr id="68" name="object 68"/>
            <p:cNvSpPr/>
            <p:nvPr/>
          </p:nvSpPr>
          <p:spPr>
            <a:xfrm>
              <a:off x="4953000" y="2819400"/>
              <a:ext cx="1828800" cy="381000"/>
            </a:xfrm>
            <a:custGeom>
              <a:avLst/>
              <a:gdLst/>
              <a:ahLst/>
              <a:cxnLst/>
              <a:rect l="l" t="t" r="r" b="b"/>
              <a:pathLst>
                <a:path w="1828800" h="381000">
                  <a:moveTo>
                    <a:pt x="0" y="381000"/>
                  </a:moveTo>
                  <a:lnTo>
                    <a:pt x="18288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29983" y="2561844"/>
              <a:ext cx="1845564" cy="51358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257800" y="2590800"/>
              <a:ext cx="1295400" cy="304800"/>
            </a:xfrm>
            <a:custGeom>
              <a:avLst/>
              <a:gdLst/>
              <a:ahLst/>
              <a:cxnLst/>
              <a:rect l="l" t="t" r="r" b="b"/>
              <a:pathLst>
                <a:path w="1295400" h="304800">
                  <a:moveTo>
                    <a:pt x="0" y="304800"/>
                  </a:moveTo>
                  <a:lnTo>
                    <a:pt x="12954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01383" y="2333244"/>
              <a:ext cx="1819656" cy="51358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638800" y="2286000"/>
              <a:ext cx="990600" cy="152400"/>
            </a:xfrm>
            <a:custGeom>
              <a:avLst/>
              <a:gdLst/>
              <a:ahLst/>
              <a:cxnLst/>
              <a:rect l="l" t="t" r="r" b="b"/>
              <a:pathLst>
                <a:path w="990600" h="152400">
                  <a:moveTo>
                    <a:pt x="0" y="152400"/>
                  </a:moveTo>
                  <a:lnTo>
                    <a:pt x="9906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77583" y="2028444"/>
              <a:ext cx="1129283" cy="513588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6633209" y="2052954"/>
            <a:ext cx="1791335" cy="25863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340"/>
              </a:spcBef>
            </a:pPr>
            <a:r>
              <a:rPr sz="1800" dirty="0">
                <a:latin typeface="Times New Roman"/>
                <a:cs typeface="Times New Roman"/>
              </a:rPr>
              <a:t>Pony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tail</a:t>
            </a:r>
            <a:endParaRPr sz="18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800"/>
              </a:lnSpc>
              <a:spcBef>
                <a:spcPts val="600"/>
              </a:spcBef>
            </a:pPr>
            <a:r>
              <a:rPr sz="1800" dirty="0">
                <a:latin typeface="Times New Roman"/>
                <a:cs typeface="Times New Roman"/>
              </a:rPr>
              <a:t>Dark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brown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hair </a:t>
            </a:r>
            <a:r>
              <a:rPr sz="1800" dirty="0">
                <a:latin typeface="Times New Roman"/>
                <a:cs typeface="Times New Roman"/>
              </a:rPr>
              <a:t>Right eye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(open)</a:t>
            </a:r>
            <a:endParaRPr sz="18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latin typeface="Times New Roman"/>
                <a:cs typeface="Times New Roman"/>
              </a:rPr>
              <a:t>Left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eye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(open)</a:t>
            </a:r>
            <a:endParaRPr sz="18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840"/>
              </a:spcBef>
            </a:pPr>
            <a:r>
              <a:rPr sz="1800" spc="-20" dirty="0">
                <a:latin typeface="Times New Roman"/>
                <a:cs typeface="Times New Roman"/>
              </a:rPr>
              <a:t>Nose</a:t>
            </a:r>
            <a:endParaRPr sz="18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840"/>
              </a:spcBef>
            </a:pPr>
            <a:r>
              <a:rPr sz="1800" spc="-10" dirty="0">
                <a:latin typeface="Times New Roman"/>
                <a:cs typeface="Times New Roman"/>
              </a:rPr>
              <a:t>Cheek</a:t>
            </a:r>
            <a:endParaRPr sz="1800">
              <a:latin typeface="Times New Roman"/>
              <a:cs typeface="Times New Roman"/>
            </a:endParaRPr>
          </a:p>
          <a:p>
            <a:pPr marL="241300" marR="50165">
              <a:lnSpc>
                <a:spcPct val="100000"/>
              </a:lnSpc>
              <a:spcBef>
                <a:spcPts val="840"/>
              </a:spcBef>
            </a:pPr>
            <a:r>
              <a:rPr sz="1800" spc="-10" dirty="0">
                <a:latin typeface="Times New Roman"/>
                <a:cs typeface="Times New Roman"/>
              </a:rPr>
              <a:t>Monica’s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mouth </a:t>
            </a:r>
            <a:r>
              <a:rPr sz="1800" spc="-10" dirty="0">
                <a:latin typeface="Times New Roman"/>
                <a:cs typeface="Times New Roman"/>
              </a:rPr>
              <a:t>(smiling)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5" name="object 7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741420" y="1257300"/>
            <a:ext cx="3063239" cy="569976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3889375" y="1319530"/>
            <a:ext cx="2747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Clinton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greeting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Lewinsky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4427220" y="1670050"/>
            <a:ext cx="2184400" cy="4653280"/>
            <a:chOff x="4427220" y="1670050"/>
            <a:chExt cx="2184400" cy="4653280"/>
          </a:xfrm>
        </p:grpSpPr>
        <p:sp>
          <p:nvSpPr>
            <p:cNvPr id="78" name="object 78"/>
            <p:cNvSpPr/>
            <p:nvPr/>
          </p:nvSpPr>
          <p:spPr>
            <a:xfrm>
              <a:off x="4953000" y="1676400"/>
              <a:ext cx="304800" cy="609600"/>
            </a:xfrm>
            <a:custGeom>
              <a:avLst/>
              <a:gdLst/>
              <a:ahLst/>
              <a:cxnLst/>
              <a:rect l="l" t="t" r="r" b="b"/>
              <a:pathLst>
                <a:path w="304800" h="609600">
                  <a:moveTo>
                    <a:pt x="304800" y="0"/>
                  </a:moveTo>
                  <a:lnTo>
                    <a:pt x="0" y="6096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73702" y="2241295"/>
              <a:ext cx="1718945" cy="3133090"/>
            </a:xfrm>
            <a:custGeom>
              <a:avLst/>
              <a:gdLst/>
              <a:ahLst/>
              <a:cxnLst/>
              <a:rect l="l" t="t" r="r" b="b"/>
              <a:pathLst>
                <a:path w="1718945" h="3133090">
                  <a:moveTo>
                    <a:pt x="1654428" y="1353946"/>
                  </a:moveTo>
                  <a:lnTo>
                    <a:pt x="1648100" y="1304017"/>
                  </a:lnTo>
                  <a:lnTo>
                    <a:pt x="1641543" y="1253902"/>
                  </a:lnTo>
                  <a:lnTo>
                    <a:pt x="1634757" y="1203639"/>
                  </a:lnTo>
                  <a:lnTo>
                    <a:pt x="1627743" y="1153269"/>
                  </a:lnTo>
                  <a:lnTo>
                    <a:pt x="1620502" y="1102830"/>
                  </a:lnTo>
                  <a:lnTo>
                    <a:pt x="1613035" y="1052361"/>
                  </a:lnTo>
                  <a:lnTo>
                    <a:pt x="1605342" y="1001902"/>
                  </a:lnTo>
                  <a:lnTo>
                    <a:pt x="1597423" y="951492"/>
                  </a:lnTo>
                  <a:lnTo>
                    <a:pt x="1589281" y="901170"/>
                  </a:lnTo>
                  <a:lnTo>
                    <a:pt x="1580914" y="850976"/>
                  </a:lnTo>
                  <a:lnTo>
                    <a:pt x="1572325" y="800948"/>
                  </a:lnTo>
                  <a:lnTo>
                    <a:pt x="1563513" y="751125"/>
                  </a:lnTo>
                  <a:lnTo>
                    <a:pt x="1554480" y="701548"/>
                  </a:lnTo>
                  <a:lnTo>
                    <a:pt x="1542923" y="664273"/>
                  </a:lnTo>
                  <a:lnTo>
                    <a:pt x="1535691" y="645791"/>
                  </a:lnTo>
                  <a:lnTo>
                    <a:pt x="1529080" y="626999"/>
                  </a:lnTo>
                  <a:lnTo>
                    <a:pt x="1515189" y="576976"/>
                  </a:lnTo>
                  <a:lnTo>
                    <a:pt x="1503680" y="527050"/>
                  </a:lnTo>
                  <a:lnTo>
                    <a:pt x="1496347" y="483103"/>
                  </a:lnTo>
                  <a:lnTo>
                    <a:pt x="1488776" y="437467"/>
                  </a:lnTo>
                  <a:lnTo>
                    <a:pt x="1480377" y="390793"/>
                  </a:lnTo>
                  <a:lnTo>
                    <a:pt x="1470565" y="343733"/>
                  </a:lnTo>
                  <a:lnTo>
                    <a:pt x="1458750" y="296939"/>
                  </a:lnTo>
                  <a:lnTo>
                    <a:pt x="1444347" y="251064"/>
                  </a:lnTo>
                  <a:lnTo>
                    <a:pt x="1426767" y="206761"/>
                  </a:lnTo>
                  <a:lnTo>
                    <a:pt x="1405423" y="164680"/>
                  </a:lnTo>
                  <a:lnTo>
                    <a:pt x="1379727" y="125475"/>
                  </a:lnTo>
                  <a:lnTo>
                    <a:pt x="1342275" y="87567"/>
                  </a:lnTo>
                  <a:lnTo>
                    <a:pt x="1298250" y="60496"/>
                  </a:lnTo>
                  <a:lnTo>
                    <a:pt x="1250258" y="39833"/>
                  </a:lnTo>
                  <a:lnTo>
                    <a:pt x="1200899" y="21144"/>
                  </a:lnTo>
                  <a:lnTo>
                    <a:pt x="1152778" y="0"/>
                  </a:lnTo>
                  <a:lnTo>
                    <a:pt x="1106413" y="2348"/>
                  </a:lnTo>
                  <a:lnTo>
                    <a:pt x="1059688" y="2746"/>
                  </a:lnTo>
                  <a:lnTo>
                    <a:pt x="1013047" y="3222"/>
                  </a:lnTo>
                  <a:lnTo>
                    <a:pt x="966935" y="5804"/>
                  </a:lnTo>
                  <a:lnTo>
                    <a:pt x="921797" y="12520"/>
                  </a:lnTo>
                  <a:lnTo>
                    <a:pt x="878077" y="25400"/>
                  </a:lnTo>
                  <a:lnTo>
                    <a:pt x="833552" y="81712"/>
                  </a:lnTo>
                  <a:lnTo>
                    <a:pt x="823674" y="120110"/>
                  </a:lnTo>
                  <a:lnTo>
                    <a:pt x="811943" y="157047"/>
                  </a:lnTo>
                  <a:lnTo>
                    <a:pt x="752601" y="201675"/>
                  </a:lnTo>
                  <a:lnTo>
                    <a:pt x="702819" y="207057"/>
                  </a:lnTo>
                  <a:lnTo>
                    <a:pt x="652877" y="211227"/>
                  </a:lnTo>
                  <a:lnTo>
                    <a:pt x="602802" y="214515"/>
                  </a:lnTo>
                  <a:lnTo>
                    <a:pt x="552620" y="217250"/>
                  </a:lnTo>
                  <a:lnTo>
                    <a:pt x="502358" y="219761"/>
                  </a:lnTo>
                  <a:lnTo>
                    <a:pt x="452042" y="222376"/>
                  </a:lnTo>
                  <a:lnTo>
                    <a:pt x="401700" y="225425"/>
                  </a:lnTo>
                  <a:lnTo>
                    <a:pt x="387316" y="230322"/>
                  </a:lnTo>
                  <a:lnTo>
                    <a:pt x="372157" y="234600"/>
                  </a:lnTo>
                  <a:lnTo>
                    <a:pt x="339984" y="293510"/>
                  </a:lnTo>
                  <a:lnTo>
                    <a:pt x="335200" y="337708"/>
                  </a:lnTo>
                  <a:lnTo>
                    <a:pt x="331916" y="382502"/>
                  </a:lnTo>
                  <a:lnTo>
                    <a:pt x="325500" y="426974"/>
                  </a:lnTo>
                  <a:lnTo>
                    <a:pt x="310261" y="478319"/>
                  </a:lnTo>
                  <a:lnTo>
                    <a:pt x="290544" y="528177"/>
                  </a:lnTo>
                  <a:lnTo>
                    <a:pt x="269636" y="577439"/>
                  </a:lnTo>
                  <a:lnTo>
                    <a:pt x="250825" y="626999"/>
                  </a:lnTo>
                  <a:lnTo>
                    <a:pt x="244659" y="645791"/>
                  </a:lnTo>
                  <a:lnTo>
                    <a:pt x="238172" y="664273"/>
                  </a:lnTo>
                  <a:lnTo>
                    <a:pt x="231661" y="682755"/>
                  </a:lnTo>
                  <a:lnTo>
                    <a:pt x="225425" y="701548"/>
                  </a:lnTo>
                  <a:lnTo>
                    <a:pt x="218134" y="724169"/>
                  </a:lnTo>
                  <a:lnTo>
                    <a:pt x="209772" y="749173"/>
                  </a:lnTo>
                  <a:lnTo>
                    <a:pt x="202886" y="769413"/>
                  </a:lnTo>
                  <a:lnTo>
                    <a:pt x="200025" y="777748"/>
                  </a:lnTo>
                  <a:lnTo>
                    <a:pt x="197655" y="830845"/>
                  </a:lnTo>
                  <a:lnTo>
                    <a:pt x="196117" y="884156"/>
                  </a:lnTo>
                  <a:lnTo>
                    <a:pt x="194910" y="937582"/>
                  </a:lnTo>
                  <a:lnTo>
                    <a:pt x="193532" y="991028"/>
                  </a:lnTo>
                  <a:lnTo>
                    <a:pt x="191481" y="1044397"/>
                  </a:lnTo>
                  <a:lnTo>
                    <a:pt x="188255" y="1097591"/>
                  </a:lnTo>
                  <a:lnTo>
                    <a:pt x="183354" y="1150515"/>
                  </a:lnTo>
                  <a:lnTo>
                    <a:pt x="176275" y="1203070"/>
                  </a:lnTo>
                  <a:lnTo>
                    <a:pt x="138967" y="1241254"/>
                  </a:lnTo>
                  <a:lnTo>
                    <a:pt x="125475" y="1253870"/>
                  </a:lnTo>
                  <a:lnTo>
                    <a:pt x="115079" y="1272651"/>
                  </a:lnTo>
                  <a:lnTo>
                    <a:pt x="99647" y="1303908"/>
                  </a:lnTo>
                  <a:lnTo>
                    <a:pt x="84810" y="1335166"/>
                  </a:lnTo>
                  <a:lnTo>
                    <a:pt x="76200" y="1353946"/>
                  </a:lnTo>
                  <a:lnTo>
                    <a:pt x="82769" y="1406753"/>
                  </a:lnTo>
                  <a:lnTo>
                    <a:pt x="88383" y="1454775"/>
                  </a:lnTo>
                  <a:lnTo>
                    <a:pt x="94434" y="1499617"/>
                  </a:lnTo>
                  <a:lnTo>
                    <a:pt x="102316" y="1542887"/>
                  </a:lnTo>
                  <a:lnTo>
                    <a:pt x="113422" y="1586190"/>
                  </a:lnTo>
                  <a:lnTo>
                    <a:pt x="129144" y="1631132"/>
                  </a:lnTo>
                  <a:lnTo>
                    <a:pt x="150875" y="1679320"/>
                  </a:lnTo>
                  <a:lnTo>
                    <a:pt x="181403" y="1741773"/>
                  </a:lnTo>
                  <a:lnTo>
                    <a:pt x="200025" y="1779270"/>
                  </a:lnTo>
                  <a:lnTo>
                    <a:pt x="171773" y="1809170"/>
                  </a:lnTo>
                  <a:lnTo>
                    <a:pt x="154987" y="1826410"/>
                  </a:lnTo>
                  <a:lnTo>
                    <a:pt x="142081" y="1836594"/>
                  </a:lnTo>
                  <a:lnTo>
                    <a:pt x="125471" y="1845328"/>
                  </a:lnTo>
                  <a:lnTo>
                    <a:pt x="97572" y="1858218"/>
                  </a:lnTo>
                  <a:lnTo>
                    <a:pt x="50800" y="1880870"/>
                  </a:lnTo>
                  <a:lnTo>
                    <a:pt x="35522" y="1887902"/>
                  </a:lnTo>
                  <a:lnTo>
                    <a:pt x="18875" y="1895697"/>
                  </a:lnTo>
                  <a:lnTo>
                    <a:pt x="5490" y="1902015"/>
                  </a:lnTo>
                  <a:lnTo>
                    <a:pt x="0" y="1904618"/>
                  </a:lnTo>
                  <a:lnTo>
                    <a:pt x="16926" y="1939588"/>
                  </a:lnTo>
                  <a:lnTo>
                    <a:pt x="26782" y="1956830"/>
                  </a:lnTo>
                  <a:lnTo>
                    <a:pt x="37337" y="1962959"/>
                  </a:lnTo>
                  <a:lnTo>
                    <a:pt x="56359" y="1964591"/>
                  </a:lnTo>
                  <a:lnTo>
                    <a:pt x="91616" y="1968339"/>
                  </a:lnTo>
                  <a:lnTo>
                    <a:pt x="150875" y="1980818"/>
                  </a:lnTo>
                  <a:lnTo>
                    <a:pt x="196216" y="1995146"/>
                  </a:lnTo>
                  <a:lnTo>
                    <a:pt x="239950" y="2013330"/>
                  </a:lnTo>
                  <a:lnTo>
                    <a:pt x="282803" y="2033897"/>
                  </a:lnTo>
                  <a:lnTo>
                    <a:pt x="325500" y="2055367"/>
                  </a:lnTo>
                  <a:lnTo>
                    <a:pt x="345570" y="2096668"/>
                  </a:lnTo>
                  <a:lnTo>
                    <a:pt x="362045" y="2119074"/>
                  </a:lnTo>
                  <a:lnTo>
                    <a:pt x="391616" y="2134645"/>
                  </a:lnTo>
                  <a:lnTo>
                    <a:pt x="450976" y="2155443"/>
                  </a:lnTo>
                  <a:lnTo>
                    <a:pt x="499804" y="2171800"/>
                  </a:lnTo>
                  <a:lnTo>
                    <a:pt x="547132" y="2187982"/>
                  </a:lnTo>
                  <a:lnTo>
                    <a:pt x="593456" y="2203802"/>
                  </a:lnTo>
                  <a:lnTo>
                    <a:pt x="639273" y="2219077"/>
                  </a:lnTo>
                  <a:lnTo>
                    <a:pt x="685077" y="2233622"/>
                  </a:lnTo>
                  <a:lnTo>
                    <a:pt x="731364" y="2247250"/>
                  </a:lnTo>
                  <a:lnTo>
                    <a:pt x="778630" y="2259778"/>
                  </a:lnTo>
                  <a:lnTo>
                    <a:pt x="827369" y="2271021"/>
                  </a:lnTo>
                  <a:lnTo>
                    <a:pt x="878077" y="2280792"/>
                  </a:lnTo>
                  <a:lnTo>
                    <a:pt x="897548" y="2285851"/>
                  </a:lnTo>
                  <a:lnTo>
                    <a:pt x="935870" y="2296634"/>
                  </a:lnTo>
                  <a:lnTo>
                    <a:pt x="965374" y="2331545"/>
                  </a:lnTo>
                  <a:lnTo>
                    <a:pt x="970075" y="2345894"/>
                  </a:lnTo>
                  <a:lnTo>
                    <a:pt x="978026" y="2356992"/>
                  </a:lnTo>
                  <a:lnTo>
                    <a:pt x="1001021" y="2372459"/>
                  </a:lnTo>
                  <a:lnTo>
                    <a:pt x="1026255" y="2384520"/>
                  </a:lnTo>
                  <a:lnTo>
                    <a:pt x="1052393" y="2395104"/>
                  </a:lnTo>
                  <a:lnTo>
                    <a:pt x="1078102" y="2406141"/>
                  </a:lnTo>
                  <a:lnTo>
                    <a:pt x="1123430" y="2428698"/>
                  </a:lnTo>
                  <a:lnTo>
                    <a:pt x="1140620" y="2444873"/>
                  </a:lnTo>
                  <a:lnTo>
                    <a:pt x="1152350" y="2458180"/>
                  </a:lnTo>
                  <a:lnTo>
                    <a:pt x="1164675" y="2470868"/>
                  </a:lnTo>
                  <a:lnTo>
                    <a:pt x="1178178" y="2482341"/>
                  </a:lnTo>
                  <a:lnTo>
                    <a:pt x="1190545" y="2488769"/>
                  </a:lnTo>
                  <a:lnTo>
                    <a:pt x="1204721" y="2493089"/>
                  </a:lnTo>
                  <a:lnTo>
                    <a:pt x="1218326" y="2498004"/>
                  </a:lnTo>
                  <a:lnTo>
                    <a:pt x="1246677" y="2534771"/>
                  </a:lnTo>
                  <a:lnTo>
                    <a:pt x="1273788" y="2596068"/>
                  </a:lnTo>
                  <a:lnTo>
                    <a:pt x="1278127" y="2607691"/>
                  </a:lnTo>
                  <a:lnTo>
                    <a:pt x="1274622" y="2661787"/>
                  </a:lnTo>
                  <a:lnTo>
                    <a:pt x="1271632" y="2716064"/>
                  </a:lnTo>
                  <a:lnTo>
                    <a:pt x="1268634" y="2770425"/>
                  </a:lnTo>
                  <a:lnTo>
                    <a:pt x="1265108" y="2824776"/>
                  </a:lnTo>
                  <a:lnTo>
                    <a:pt x="1260530" y="2879021"/>
                  </a:lnTo>
                  <a:lnTo>
                    <a:pt x="1254378" y="2933065"/>
                  </a:lnTo>
                  <a:lnTo>
                    <a:pt x="1244993" y="2972911"/>
                  </a:lnTo>
                  <a:lnTo>
                    <a:pt x="1232887" y="3007867"/>
                  </a:lnTo>
                  <a:lnTo>
                    <a:pt x="1225375" y="3039649"/>
                  </a:lnTo>
                  <a:lnTo>
                    <a:pt x="1229769" y="3069970"/>
                  </a:lnTo>
                  <a:lnTo>
                    <a:pt x="1253382" y="3100546"/>
                  </a:lnTo>
                  <a:lnTo>
                    <a:pt x="1303527" y="3133090"/>
                  </a:lnTo>
                  <a:lnTo>
                    <a:pt x="1356311" y="3124521"/>
                  </a:lnTo>
                  <a:lnTo>
                    <a:pt x="1393477" y="3119101"/>
                  </a:lnTo>
                  <a:lnTo>
                    <a:pt x="1437058" y="3112434"/>
                  </a:lnTo>
                  <a:lnTo>
                    <a:pt x="1485932" y="3093075"/>
                  </a:lnTo>
                  <a:lnTo>
                    <a:pt x="1513926" y="3078850"/>
                  </a:lnTo>
                  <a:lnTo>
                    <a:pt x="1554480" y="3058541"/>
                  </a:lnTo>
                  <a:lnTo>
                    <a:pt x="1567293" y="3052304"/>
                  </a:lnTo>
                  <a:lnTo>
                    <a:pt x="1579832" y="3045793"/>
                  </a:lnTo>
                  <a:lnTo>
                    <a:pt x="1592395" y="3039306"/>
                  </a:lnTo>
                  <a:lnTo>
                    <a:pt x="1635807" y="3017440"/>
                  </a:lnTo>
                  <a:lnTo>
                    <a:pt x="1671213" y="2969805"/>
                  </a:lnTo>
                  <a:lnTo>
                    <a:pt x="1685379" y="2926978"/>
                  </a:lnTo>
                  <a:lnTo>
                    <a:pt x="1696979" y="2880041"/>
                  </a:lnTo>
                  <a:lnTo>
                    <a:pt x="1706062" y="2829777"/>
                  </a:lnTo>
                  <a:lnTo>
                    <a:pt x="1712679" y="2776967"/>
                  </a:lnTo>
                  <a:lnTo>
                    <a:pt x="1716882" y="2722393"/>
                  </a:lnTo>
                  <a:lnTo>
                    <a:pt x="1718721" y="2666835"/>
                  </a:lnTo>
                  <a:lnTo>
                    <a:pt x="1718247" y="2611077"/>
                  </a:lnTo>
                  <a:lnTo>
                    <a:pt x="1715510" y="2555899"/>
                  </a:lnTo>
                  <a:lnTo>
                    <a:pt x="1710563" y="2502083"/>
                  </a:lnTo>
                  <a:lnTo>
                    <a:pt x="1703454" y="2450411"/>
                  </a:lnTo>
                  <a:lnTo>
                    <a:pt x="1694235" y="2401664"/>
                  </a:lnTo>
                  <a:lnTo>
                    <a:pt x="1682958" y="2356624"/>
                  </a:lnTo>
                  <a:lnTo>
                    <a:pt x="1669672" y="2316073"/>
                  </a:lnTo>
                  <a:lnTo>
                    <a:pt x="1654428" y="2280792"/>
                  </a:lnTo>
                  <a:lnTo>
                    <a:pt x="1658800" y="2233595"/>
                  </a:lnTo>
                  <a:lnTo>
                    <a:pt x="1662730" y="2191676"/>
                  </a:lnTo>
                  <a:lnTo>
                    <a:pt x="1666240" y="2154571"/>
                  </a:lnTo>
                  <a:lnTo>
                    <a:pt x="1669352" y="2121813"/>
                  </a:lnTo>
                  <a:lnTo>
                    <a:pt x="1672086" y="2092937"/>
                  </a:lnTo>
                  <a:lnTo>
                    <a:pt x="1676507" y="2044965"/>
                  </a:lnTo>
                  <a:lnTo>
                    <a:pt x="1679674" y="2006929"/>
                  </a:lnTo>
                  <a:lnTo>
                    <a:pt x="1682447" y="1960349"/>
                  </a:lnTo>
                  <a:lnTo>
                    <a:pt x="1683358" y="1915158"/>
                  </a:lnTo>
                  <a:lnTo>
                    <a:pt x="1683347" y="1898229"/>
                  </a:lnTo>
                  <a:lnTo>
                    <a:pt x="1683215" y="1879590"/>
                  </a:lnTo>
                  <a:lnTo>
                    <a:pt x="1682983" y="1858776"/>
                  </a:lnTo>
                  <a:lnTo>
                    <a:pt x="1682671" y="1835320"/>
                  </a:lnTo>
                  <a:lnTo>
                    <a:pt x="1682302" y="1808758"/>
                  </a:lnTo>
                  <a:lnTo>
                    <a:pt x="1681896" y="1778623"/>
                  </a:lnTo>
                  <a:lnTo>
                    <a:pt x="1681061" y="1705769"/>
                  </a:lnTo>
                  <a:lnTo>
                    <a:pt x="1680674" y="1662120"/>
                  </a:lnTo>
                  <a:lnTo>
                    <a:pt x="1680336" y="1613033"/>
                  </a:lnTo>
                  <a:lnTo>
                    <a:pt x="1680068" y="1558044"/>
                  </a:lnTo>
                  <a:lnTo>
                    <a:pt x="1679892" y="1496687"/>
                  </a:lnTo>
                  <a:lnTo>
                    <a:pt x="1679828" y="1428495"/>
                  </a:lnTo>
                </a:path>
              </a:pathLst>
            </a:custGeom>
            <a:ln w="25908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029200" y="4191000"/>
              <a:ext cx="228600" cy="1447800"/>
            </a:xfrm>
            <a:custGeom>
              <a:avLst/>
              <a:gdLst/>
              <a:ahLst/>
              <a:cxnLst/>
              <a:rect l="l" t="t" r="r" b="b"/>
              <a:pathLst>
                <a:path w="228600" h="1447800">
                  <a:moveTo>
                    <a:pt x="0" y="0"/>
                  </a:moveTo>
                  <a:lnTo>
                    <a:pt x="228600" y="1447800"/>
                  </a:lnTo>
                </a:path>
              </a:pathLst>
            </a:custGeom>
            <a:ln w="12192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27220" y="5753100"/>
              <a:ext cx="2183892" cy="569976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4495800" y="5791200"/>
            <a:ext cx="2036445" cy="410209"/>
          </a:xfrm>
          <a:prstGeom prst="rect">
            <a:avLst/>
          </a:prstGeom>
          <a:ln w="12192">
            <a:solidFill>
              <a:srgbClr val="CCFF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latin typeface="Times New Roman"/>
                <a:cs typeface="Times New Roman"/>
              </a:rPr>
              <a:t>Monica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Lewinsky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720583" y="4771644"/>
            <a:ext cx="1419225" cy="788035"/>
            <a:chOff x="7720583" y="4771644"/>
            <a:chExt cx="1419225" cy="788035"/>
          </a:xfrm>
        </p:grpSpPr>
        <p:pic>
          <p:nvPicPr>
            <p:cNvPr id="84" name="object 8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20583" y="4771644"/>
              <a:ext cx="1418844" cy="51358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20583" y="5045964"/>
              <a:ext cx="1356359" cy="513588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7852664" y="4826584"/>
            <a:ext cx="108140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Illuminated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above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33525">
              <a:lnSpc>
                <a:spcPct val="100000"/>
              </a:lnSpc>
              <a:spcBef>
                <a:spcPts val="95"/>
              </a:spcBef>
            </a:pPr>
            <a:r>
              <a:rPr dirty="0"/>
              <a:t>Variation</a:t>
            </a:r>
            <a:r>
              <a:rPr spc="-110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spc="-10" dirty="0"/>
              <a:t>Appearance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00" y="3276600"/>
            <a:ext cx="2032000" cy="2438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8692" y="3276600"/>
            <a:ext cx="2032000" cy="2438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" y="1676400"/>
            <a:ext cx="2032000" cy="2438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7908" y="1676400"/>
            <a:ext cx="2029967" cy="2438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248" y="4575047"/>
            <a:ext cx="1822703" cy="18623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53000" y="4701921"/>
            <a:ext cx="1341120" cy="15464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80504" y="1280160"/>
            <a:ext cx="1377696" cy="13868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5600" y="1219200"/>
            <a:ext cx="1269491" cy="15392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1009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100" dirty="0"/>
              <a:t> </a:t>
            </a:r>
            <a:r>
              <a:rPr dirty="0"/>
              <a:t>makes</a:t>
            </a:r>
            <a:r>
              <a:rPr spc="-95" dirty="0"/>
              <a:t> </a:t>
            </a:r>
            <a:r>
              <a:rPr dirty="0"/>
              <a:t>computer</a:t>
            </a:r>
            <a:r>
              <a:rPr spc="-95" dirty="0"/>
              <a:t> </a:t>
            </a:r>
            <a:r>
              <a:rPr dirty="0"/>
              <a:t>vision</a:t>
            </a:r>
            <a:r>
              <a:rPr spc="-114" dirty="0"/>
              <a:t> </a:t>
            </a:r>
            <a:r>
              <a:rPr spc="-10" dirty="0"/>
              <a:t>hard?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167428"/>
            <a:ext cx="7313930" cy="48863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42265" marR="2678430" indent="-342265" algn="r">
              <a:lnSpc>
                <a:spcPct val="100000"/>
              </a:lnSpc>
              <a:spcBef>
                <a:spcPts val="685"/>
              </a:spcBef>
              <a:buClr>
                <a:srgbClr val="0066FF"/>
              </a:buClr>
              <a:buFont typeface="Wingdings"/>
              <a:buChar char=""/>
              <a:tabLst>
                <a:tab pos="342265" algn="l"/>
              </a:tabLst>
            </a:pPr>
            <a:r>
              <a:rPr sz="2400" dirty="0">
                <a:latin typeface="Times New Roman"/>
                <a:cs typeface="Times New Roman"/>
              </a:rPr>
              <a:t>Underspecified,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ill-posed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problem!</a:t>
            </a:r>
            <a:endParaRPr sz="2400">
              <a:latin typeface="Times New Roman"/>
              <a:cs typeface="Times New Roman"/>
            </a:endParaRPr>
          </a:p>
          <a:p>
            <a:pPr marL="285750" marR="2704465" lvl="1" indent="-285750" algn="r">
              <a:lnSpc>
                <a:spcPct val="100000"/>
              </a:lnSpc>
              <a:spcBef>
                <a:spcPts val="495"/>
              </a:spcBef>
              <a:buClr>
                <a:srgbClr val="0066FF"/>
              </a:buClr>
              <a:buFont typeface="Wingdings"/>
              <a:buChar char=""/>
              <a:tabLst>
                <a:tab pos="285750" algn="l"/>
              </a:tabLst>
            </a:pPr>
            <a:r>
              <a:rPr sz="2000" dirty="0">
                <a:latin typeface="Times New Roman"/>
                <a:cs typeface="Times New Roman"/>
              </a:rPr>
              <a:t>3D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world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projected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onto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sensor(s)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Environment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Lighting,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background,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movement,</a:t>
            </a:r>
            <a:r>
              <a:rPr sz="2000" spc="-10" dirty="0">
                <a:latin typeface="Times New Roman"/>
                <a:cs typeface="Times New Roman"/>
              </a:rPr>
              <a:t> camera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48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Varying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appearance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objects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87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Calibration,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FOV,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camera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control,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image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quality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87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Computational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complexity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(speed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processing)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80"/>
              </a:spcBef>
              <a:buClr>
                <a:srgbClr val="0066FF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Etc.,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etc….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400" b="1" i="1" u="sng" dirty="0">
                <a:solidFill>
                  <a:srgbClr val="800000"/>
                </a:solidFill>
                <a:uFill>
                  <a:solidFill>
                    <a:srgbClr val="800000"/>
                  </a:solidFill>
                </a:uFill>
                <a:latin typeface="Times New Roman"/>
                <a:cs typeface="Times New Roman"/>
              </a:rPr>
              <a:t>Robustness</a:t>
            </a:r>
            <a:r>
              <a:rPr sz="2400" b="1" i="1" spc="-2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800000"/>
                </a:solidFill>
                <a:latin typeface="Times New Roman"/>
                <a:cs typeface="Times New Roman"/>
              </a:rPr>
              <a:t>is</a:t>
            </a:r>
            <a:r>
              <a:rPr sz="2400" b="1" i="1" spc="-1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800000"/>
                </a:solidFill>
                <a:latin typeface="Times New Roman"/>
                <a:cs typeface="Times New Roman"/>
              </a:rPr>
              <a:t>the</a:t>
            </a:r>
            <a:r>
              <a:rPr sz="2400" b="1" i="1" spc="-2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800000"/>
                </a:solidFill>
                <a:latin typeface="Times New Roman"/>
                <a:cs typeface="Times New Roman"/>
              </a:rPr>
              <a:t>primary</a:t>
            </a:r>
            <a:r>
              <a:rPr sz="2400" b="1" i="1" spc="-3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800000"/>
                </a:solidFill>
                <a:latin typeface="Times New Roman"/>
                <a:cs typeface="Times New Roman"/>
              </a:rPr>
              <a:t>challenge</a:t>
            </a:r>
            <a:r>
              <a:rPr sz="2400" b="1" i="1" spc="-35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800000"/>
                </a:solidFill>
                <a:latin typeface="Times New Roman"/>
                <a:cs typeface="Times New Roman"/>
              </a:rPr>
              <a:t>to</a:t>
            </a:r>
            <a:r>
              <a:rPr sz="2400" b="1" i="1" spc="-25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800000"/>
                </a:solidFill>
                <a:latin typeface="Times New Roman"/>
                <a:cs typeface="Times New Roman"/>
              </a:rPr>
              <a:t>computer</a:t>
            </a:r>
            <a:r>
              <a:rPr sz="2400" b="1" i="1" spc="-3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400" b="1" i="1" spc="-10" dirty="0">
                <a:solidFill>
                  <a:srgbClr val="800000"/>
                </a:solidFill>
                <a:latin typeface="Times New Roman"/>
                <a:cs typeface="Times New Roman"/>
              </a:rPr>
              <a:t>vision!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9025">
              <a:lnSpc>
                <a:spcPct val="100000"/>
              </a:lnSpc>
              <a:spcBef>
                <a:spcPts val="95"/>
              </a:spcBef>
            </a:pPr>
            <a:r>
              <a:rPr dirty="0"/>
              <a:t>Progress</a:t>
            </a:r>
            <a:r>
              <a:rPr spc="-100" dirty="0"/>
              <a:t> </a:t>
            </a:r>
            <a:r>
              <a:rPr dirty="0"/>
              <a:t>in</a:t>
            </a:r>
            <a:r>
              <a:rPr spc="-110" dirty="0"/>
              <a:t> </a:t>
            </a:r>
            <a:r>
              <a:rPr dirty="0"/>
              <a:t>Computer</a:t>
            </a:r>
            <a:r>
              <a:rPr spc="-114" dirty="0"/>
              <a:t> </a:t>
            </a:r>
            <a:r>
              <a:rPr spc="-10" dirty="0"/>
              <a:t>Vision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241805"/>
            <a:ext cx="5606415" cy="421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840"/>
              </a:lnSpc>
              <a:spcBef>
                <a:spcPts val="10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First</a:t>
            </a:r>
            <a:r>
              <a:rPr sz="2400" spc="-10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generation:</a:t>
            </a:r>
            <a:r>
              <a:rPr sz="2400" spc="-40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Military/Early</a:t>
            </a:r>
            <a:r>
              <a:rPr sz="2400" spc="-4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Times New Roman"/>
                <a:cs typeface="Times New Roman"/>
              </a:rPr>
              <a:t>Research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300"/>
              </a:lnSpc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Few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systems,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custom-</a:t>
            </a:r>
            <a:r>
              <a:rPr sz="2000" dirty="0">
                <a:latin typeface="Times New Roman"/>
                <a:cs typeface="Times New Roman"/>
              </a:rPr>
              <a:t>built,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$Ms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280"/>
              </a:lnSpc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“Users”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PhDs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340"/>
              </a:lnSpc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hour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frame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46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Second</a:t>
            </a:r>
            <a:r>
              <a:rPr sz="2400" spc="-1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generation:</a:t>
            </a:r>
            <a:r>
              <a:rPr sz="2400" spc="-4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Times New Roman"/>
                <a:cs typeface="Times New Roman"/>
              </a:rPr>
              <a:t>Industrial/Medical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340"/>
              </a:lnSpc>
              <a:spcBef>
                <a:spcPts val="29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Numerous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systems, 1-1000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$10Ks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280"/>
              </a:lnSpc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college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degree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340"/>
              </a:lnSpc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RT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hardware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46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Third</a:t>
            </a:r>
            <a:r>
              <a:rPr sz="2400" spc="-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66"/>
                </a:solidFill>
                <a:latin typeface="Times New Roman"/>
                <a:cs typeface="Times New Roman"/>
              </a:rPr>
              <a:t>generation:</a:t>
            </a:r>
            <a:r>
              <a:rPr sz="2400" spc="-35" dirty="0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Times New Roman"/>
                <a:cs typeface="Times New Roman"/>
              </a:rPr>
              <a:t>Consumer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340"/>
              </a:lnSpc>
              <a:spcBef>
                <a:spcPts val="29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100000(00)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systems,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$100s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280"/>
              </a:lnSpc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Users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little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training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340"/>
              </a:lnSpc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software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5825">
              <a:lnSpc>
                <a:spcPct val="100000"/>
              </a:lnSpc>
              <a:spcBef>
                <a:spcPts val="95"/>
              </a:spcBef>
            </a:pPr>
            <a:r>
              <a:rPr dirty="0"/>
              <a:t>Early</a:t>
            </a:r>
            <a:r>
              <a:rPr spc="-40" dirty="0"/>
              <a:t> </a:t>
            </a:r>
            <a:r>
              <a:rPr dirty="0"/>
              <a:t>CV</a:t>
            </a:r>
            <a:r>
              <a:rPr spc="-60" dirty="0"/>
              <a:t> </a:t>
            </a:r>
            <a:r>
              <a:rPr spc="-10" dirty="0"/>
              <a:t>research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219200"/>
            <a:ext cx="9144000" cy="4953000"/>
            <a:chOff x="0" y="1219200"/>
            <a:chExt cx="9144000" cy="4953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19200"/>
              <a:ext cx="4800600" cy="4575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6091" y="3163823"/>
              <a:ext cx="4597908" cy="3008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0" y="2819400"/>
            <a:ext cx="2420111" cy="3581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219200"/>
            <a:ext cx="2688336" cy="2743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96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8690" y="3824158"/>
            <a:ext cx="4495800" cy="116268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dirty="0">
                <a:latin typeface="Times New Roman"/>
                <a:cs typeface="Times New Roman"/>
              </a:rPr>
              <a:t>CMU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NavLab</a:t>
            </a: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595"/>
              </a:spcBef>
            </a:pPr>
            <a:r>
              <a:rPr sz="2400" spc="-10" dirty="0">
                <a:latin typeface="Times New Roman"/>
                <a:cs typeface="Times New Roman"/>
              </a:rPr>
              <a:t>Cognex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88734" y="2350134"/>
            <a:ext cx="1981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MIT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Media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Lab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9000" y="1524000"/>
            <a:ext cx="2514600" cy="30297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770BFDE-22EE-F385-53DB-34A01E2E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Computer Vision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7CA5643D-EBCF-A998-C6BD-5CD9221C4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	Make computers understand images and videos.</a:t>
            </a: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72088D29-4FF5-7AB0-6CDE-10F14C7B1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5283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EE3A8-5C5C-0EB6-9084-AFE39DBDF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895600"/>
            <a:ext cx="3048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What kind of scene?</a:t>
            </a:r>
          </a:p>
          <a:p>
            <a:pPr marL="342900" indent="-342900">
              <a:spcBef>
                <a:spcPct val="0"/>
              </a:spcBef>
            </a:pP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Where are the cars?</a:t>
            </a:r>
          </a:p>
          <a:p>
            <a:pPr marL="342900" indent="-342900">
              <a:spcBef>
                <a:spcPct val="0"/>
              </a:spcBef>
            </a:pP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How far is the building?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7322" y="51561"/>
            <a:ext cx="32264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More</a:t>
            </a:r>
            <a:r>
              <a:rPr spc="-80" dirty="0"/>
              <a:t> </a:t>
            </a:r>
            <a:r>
              <a:rPr spc="-10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192" y="706881"/>
            <a:ext cx="5257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Images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video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everywhere!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00" y="1173480"/>
            <a:ext cx="2905125" cy="2133600"/>
            <a:chOff x="228600" y="1173480"/>
            <a:chExt cx="2905125" cy="2133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" y="1173480"/>
              <a:ext cx="1365503" cy="1048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400" y="2159508"/>
              <a:ext cx="1456944" cy="1147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2164080"/>
              <a:ext cx="1469136" cy="10378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200" y="1173480"/>
              <a:ext cx="1524000" cy="9906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01674" y="3369309"/>
            <a:ext cx="1414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Personal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photo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albums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8600" y="4265676"/>
            <a:ext cx="2971800" cy="2138680"/>
            <a:chOff x="228600" y="4265676"/>
            <a:chExt cx="2971800" cy="213868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800" y="5337048"/>
              <a:ext cx="1344168" cy="10469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" y="4265676"/>
              <a:ext cx="1397508" cy="11399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000" y="4268724"/>
              <a:ext cx="1676400" cy="11323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000" y="5337048"/>
              <a:ext cx="1435608" cy="10668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78230" y="6433820"/>
            <a:ext cx="1568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Surveillance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security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2571" y="3358134"/>
            <a:ext cx="1311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Movies,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news,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sports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52800" y="1165860"/>
            <a:ext cx="5676900" cy="2235835"/>
            <a:chOff x="3352800" y="1165860"/>
            <a:chExt cx="5676900" cy="223583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4600" y="2357627"/>
              <a:ext cx="1295400" cy="9707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200" y="1347216"/>
              <a:ext cx="1371600" cy="10287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2261616"/>
              <a:ext cx="1600200" cy="10149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3800" y="1165860"/>
              <a:ext cx="1249679" cy="12481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3800" y="2414016"/>
              <a:ext cx="1485900" cy="9875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52800" y="2261616"/>
              <a:ext cx="1524000" cy="9814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0600" y="1286256"/>
              <a:ext cx="1447800" cy="9753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04615" y="1271016"/>
              <a:ext cx="1548384" cy="1018031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54008" y="3628644"/>
            <a:ext cx="861391" cy="47738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429000" y="3628644"/>
            <a:ext cx="1371600" cy="49682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4800" y="3628644"/>
            <a:ext cx="1328885" cy="5334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335015" y="6387795"/>
            <a:ext cx="1853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Medical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scientific</a:t>
            </a:r>
            <a:r>
              <a:rPr sz="1200" spc="-10" dirty="0">
                <a:latin typeface="Times New Roman"/>
                <a:cs typeface="Times New Roman"/>
              </a:rPr>
              <a:t> images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29000" y="4270247"/>
            <a:ext cx="5461000" cy="2127885"/>
            <a:chOff x="3429000" y="4270247"/>
            <a:chExt cx="5461000" cy="2127885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00800" y="4270247"/>
              <a:ext cx="1295400" cy="13715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00800" y="5184647"/>
              <a:ext cx="1143000" cy="12131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29000" y="4346447"/>
              <a:ext cx="838200" cy="10667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67200" y="4270247"/>
              <a:ext cx="826008" cy="12191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9144" y="4422647"/>
              <a:ext cx="1168907" cy="93573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67600" y="5260847"/>
              <a:ext cx="1421892" cy="9906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39667" y="5413247"/>
              <a:ext cx="827532" cy="9616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05400" y="4346447"/>
              <a:ext cx="1371600" cy="105765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10200" y="5413247"/>
              <a:ext cx="990600" cy="91897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67200" y="5210555"/>
              <a:ext cx="1143000" cy="1117092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876800" y="3698747"/>
            <a:ext cx="1706879" cy="387095"/>
          </a:xfrm>
          <a:prstGeom prst="rect">
            <a:avLst/>
          </a:prstGeom>
        </p:spPr>
      </p:pic>
      <p:pic>
        <p:nvPicPr>
          <p:cNvPr id="42" name="object 42">
            <a:hlinkClick r:id="rId32"/>
          </p:cNvPr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695814" y="3588342"/>
            <a:ext cx="1209374" cy="57370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34311" y="3628644"/>
            <a:ext cx="1523282" cy="48687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499984" y="6635597"/>
            <a:ext cx="1540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Slide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credit;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Lazebnik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95"/>
              </a:spcBef>
            </a:pPr>
            <a:r>
              <a:rPr dirty="0"/>
              <a:t>Optical</a:t>
            </a:r>
            <a:r>
              <a:rPr spc="-150" dirty="0"/>
              <a:t> </a:t>
            </a:r>
            <a:r>
              <a:rPr dirty="0"/>
              <a:t>character</a:t>
            </a:r>
            <a:r>
              <a:rPr spc="-145" dirty="0"/>
              <a:t> </a:t>
            </a:r>
            <a:r>
              <a:rPr dirty="0"/>
              <a:t>recognition</a:t>
            </a:r>
            <a:r>
              <a:rPr spc="-170" dirty="0"/>
              <a:t> </a:t>
            </a:r>
            <a:r>
              <a:rPr spc="-10" dirty="0"/>
              <a:t>(OCR)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691383"/>
            <a:ext cx="3657600" cy="2286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4598" y="5306364"/>
            <a:ext cx="320357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4170">
              <a:lnSpc>
                <a:spcPct val="135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Digit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recognition,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AT&amp;T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labs </a:t>
            </a: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3"/>
              </a:rPr>
              <a:t>http://www.research.att.com/~yann</a:t>
            </a:r>
            <a:r>
              <a:rPr sz="1600" spc="-10" dirty="0">
                <a:latin typeface="Arial MT"/>
                <a:cs typeface="Arial MT"/>
              </a:rPr>
              <a:t>/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926700"/>
            <a:ext cx="7367905" cy="90805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spc="-30" dirty="0">
                <a:latin typeface="Arial MT"/>
                <a:cs typeface="Arial MT"/>
              </a:rPr>
              <a:t>Technology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convert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scanned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docs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to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text</a:t>
            </a:r>
            <a:endParaRPr sz="2800">
              <a:latin typeface="Arial MT"/>
              <a:cs typeface="Arial MT"/>
            </a:endParaRPr>
          </a:p>
          <a:p>
            <a:pPr marL="756285" indent="-286385">
              <a:lnSpc>
                <a:spcPct val="100000"/>
              </a:lnSpc>
              <a:spcBef>
                <a:spcPts val="500"/>
              </a:spcBef>
              <a:buChar char="•"/>
              <a:tabLst>
                <a:tab pos="756285" algn="l"/>
              </a:tabLst>
            </a:pPr>
            <a:r>
              <a:rPr sz="2000" dirty="0">
                <a:latin typeface="Arial MT"/>
                <a:cs typeface="Arial MT"/>
              </a:rPr>
              <a:t>If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have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scanner,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probably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came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OCR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software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6800" y="2420111"/>
            <a:ext cx="3581400" cy="27614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90415" y="5306376"/>
            <a:ext cx="4356735" cy="6026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70"/>
              </a:spcBef>
            </a:pPr>
            <a:r>
              <a:rPr sz="1600" dirty="0">
                <a:latin typeface="Arial MT"/>
                <a:cs typeface="Arial MT"/>
              </a:rPr>
              <a:t>License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plate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readers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2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5"/>
              </a:rPr>
              <a:t>http://en.wikipedia.org/wiki/Automatic_number_plate_recognition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8415">
              <a:lnSpc>
                <a:spcPct val="100000"/>
              </a:lnSpc>
              <a:spcBef>
                <a:spcPts val="95"/>
              </a:spcBef>
            </a:pPr>
            <a:r>
              <a:rPr dirty="0"/>
              <a:t>Face</a:t>
            </a:r>
            <a:r>
              <a:rPr spc="-85" dirty="0"/>
              <a:t> </a:t>
            </a:r>
            <a:r>
              <a:rPr spc="-10" dirty="0"/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3763" y="1095755"/>
            <a:ext cx="5323002" cy="38702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73630">
              <a:lnSpc>
                <a:spcPct val="100000"/>
              </a:lnSpc>
              <a:spcBef>
                <a:spcPts val="95"/>
              </a:spcBef>
            </a:pPr>
            <a:r>
              <a:rPr dirty="0"/>
              <a:t>Smile</a:t>
            </a:r>
            <a:r>
              <a:rPr spc="-85" dirty="0"/>
              <a:t> </a:t>
            </a:r>
            <a:r>
              <a:rPr spc="-10" dirty="0"/>
              <a:t>detection?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199" y="1143003"/>
            <a:ext cx="7456805" cy="4267200"/>
            <a:chOff x="838199" y="1143003"/>
            <a:chExt cx="7456805" cy="4267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" y="2170234"/>
              <a:ext cx="7417855" cy="32399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1143003"/>
              <a:ext cx="7456765" cy="10515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130044" y="6303670"/>
            <a:ext cx="45624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Sony</a:t>
            </a:r>
            <a:r>
              <a:rPr sz="2000" u="sng" spc="-3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0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Cyber-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shot®</a:t>
            </a:r>
            <a:r>
              <a:rPr sz="2000" u="sng" spc="-9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T70</a:t>
            </a:r>
            <a:r>
              <a:rPr sz="2000" u="sng" spc="-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Digital</a:t>
            </a:r>
            <a:r>
              <a:rPr sz="2000" u="sng" spc="-2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Still</a:t>
            </a:r>
            <a:r>
              <a:rPr sz="2000" u="sng" spc="-2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0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Camera</a:t>
            </a:r>
            <a:r>
              <a:rPr sz="2000" u="sng" spc="50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95"/>
              </a:spcBef>
            </a:pPr>
            <a:r>
              <a:rPr dirty="0"/>
              <a:t>Object</a:t>
            </a:r>
            <a:r>
              <a:rPr spc="-100" dirty="0"/>
              <a:t> </a:t>
            </a:r>
            <a:r>
              <a:rPr dirty="0"/>
              <a:t>recognition</a:t>
            </a:r>
            <a:r>
              <a:rPr spc="-125" dirty="0"/>
              <a:t> </a:t>
            </a:r>
            <a:r>
              <a:rPr dirty="0"/>
              <a:t>(in</a:t>
            </a:r>
            <a:r>
              <a:rPr spc="-105" dirty="0"/>
              <a:t> </a:t>
            </a:r>
            <a:r>
              <a:rPr spc="-10" dirty="0"/>
              <a:t>supermarkets)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043939"/>
            <a:ext cx="3200400" cy="38023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71371" y="4773574"/>
            <a:ext cx="6484620" cy="165988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3"/>
              </a:rPr>
              <a:t>LaneHawk</a:t>
            </a:r>
            <a:r>
              <a:rPr sz="1600" u="sng" spc="-3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3"/>
              </a:rPr>
              <a:t>by</a:t>
            </a:r>
            <a:r>
              <a:rPr sz="1600" u="sng" spc="-5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3"/>
              </a:rPr>
              <a:t>EvolutionRobotics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675"/>
              </a:spcBef>
            </a:pPr>
            <a:r>
              <a:rPr sz="1600" spc="-10" dirty="0">
                <a:latin typeface="Times New Roman"/>
                <a:cs typeface="Times New Roman"/>
              </a:rPr>
              <a:t>“A</a:t>
            </a:r>
            <a:r>
              <a:rPr sz="1600" spc="-10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smart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camera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flush-</a:t>
            </a:r>
            <a:r>
              <a:rPr sz="1600" dirty="0">
                <a:latin typeface="Times New Roman"/>
                <a:cs typeface="Times New Roman"/>
              </a:rPr>
              <a:t>mounted in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checkout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lane,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continuously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watching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items.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When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item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detected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recognized,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cashier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verifies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quantity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items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were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found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under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basket,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continues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close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transaction.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item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can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remain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under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basket,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LaneHawk,you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are </a:t>
            </a:r>
            <a:r>
              <a:rPr sz="1600" dirty="0">
                <a:latin typeface="Times New Roman"/>
                <a:cs typeface="Times New Roman"/>
              </a:rPr>
              <a:t>assured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get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paid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it…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“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17750">
              <a:lnSpc>
                <a:spcPct val="100000"/>
              </a:lnSpc>
              <a:spcBef>
                <a:spcPts val="95"/>
              </a:spcBef>
            </a:pPr>
            <a:r>
              <a:rPr dirty="0"/>
              <a:t>Face</a:t>
            </a:r>
            <a:r>
              <a:rPr spc="-85" dirty="0"/>
              <a:t> </a:t>
            </a:r>
            <a:r>
              <a:rPr spc="-10" dirty="0"/>
              <a:t>recognition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0716" y="1066800"/>
            <a:ext cx="3518915" cy="5105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3894" y="6305194"/>
            <a:ext cx="14243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Who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she?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4363211"/>
            <a:ext cx="3124200" cy="23423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9639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Vision-</a:t>
            </a:r>
            <a:r>
              <a:rPr dirty="0"/>
              <a:t>based</a:t>
            </a:r>
            <a:r>
              <a:rPr spc="-55" dirty="0"/>
              <a:t> </a:t>
            </a:r>
            <a:r>
              <a:rPr spc="-10" dirty="0"/>
              <a:t>biometrics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363211"/>
            <a:ext cx="3124200" cy="23423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0" y="990600"/>
            <a:ext cx="3810000" cy="28483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10105" y="3916172"/>
            <a:ext cx="650620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“</a:t>
            </a:r>
            <a:r>
              <a:rPr sz="1600" i="1" dirty="0">
                <a:latin typeface="Arial"/>
                <a:cs typeface="Arial"/>
              </a:rPr>
              <a:t>How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7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Afghan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Girl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was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Identified</a:t>
            </a:r>
            <a:r>
              <a:rPr sz="1600" i="1" spc="-3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by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Her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Iris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Patterns</a:t>
            </a:r>
            <a:r>
              <a:rPr sz="1600" dirty="0">
                <a:latin typeface="Arial MT"/>
                <a:cs typeface="Arial MT"/>
              </a:rPr>
              <a:t>”</a:t>
            </a:r>
            <a:r>
              <a:rPr sz="1600" spc="4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Read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5"/>
              </a:rPr>
              <a:t>story</a:t>
            </a:r>
            <a:endParaRPr sz="1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8085">
              <a:lnSpc>
                <a:spcPct val="100000"/>
              </a:lnSpc>
              <a:spcBef>
                <a:spcPts val="95"/>
              </a:spcBef>
            </a:pPr>
            <a:r>
              <a:rPr dirty="0"/>
              <a:t>Login</a:t>
            </a:r>
            <a:r>
              <a:rPr spc="-80" dirty="0"/>
              <a:t> </a:t>
            </a:r>
            <a:r>
              <a:rPr dirty="0"/>
              <a:t>without</a:t>
            </a:r>
            <a:r>
              <a:rPr spc="-75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spc="-10" dirty="0"/>
              <a:t>password…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2497" y="1333500"/>
            <a:ext cx="1914436" cy="39663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1164" y="5441086"/>
            <a:ext cx="21590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Fingerprint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scanners</a:t>
            </a:r>
            <a:r>
              <a:rPr sz="1600" spc="-7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on </a:t>
            </a:r>
            <a:r>
              <a:rPr sz="1600" dirty="0">
                <a:latin typeface="Arial MT"/>
                <a:cs typeface="Arial MT"/>
              </a:rPr>
              <a:t>many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laptops, </a:t>
            </a:r>
            <a:r>
              <a:rPr sz="1600" dirty="0">
                <a:latin typeface="Arial MT"/>
                <a:cs typeface="Arial MT"/>
              </a:rPr>
              <a:t>other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devices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568" y="3081220"/>
            <a:ext cx="932736" cy="14617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3911" y="2395727"/>
            <a:ext cx="2609088" cy="25953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64911" y="5280405"/>
            <a:ext cx="29584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Face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recognition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systems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now </a:t>
            </a:r>
            <a:r>
              <a:rPr sz="1600" dirty="0">
                <a:latin typeface="Arial MT"/>
                <a:cs typeface="Arial MT"/>
              </a:rPr>
              <a:t>beginning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appear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more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widely </a:t>
            </a:r>
            <a:r>
              <a:rPr sz="14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5"/>
              </a:rPr>
              <a:t>http://www.sensiblevision.com/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96511" y="2397251"/>
            <a:ext cx="1923288" cy="1923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dirty="0"/>
              <a:t>Object</a:t>
            </a:r>
            <a:r>
              <a:rPr spc="-100" dirty="0"/>
              <a:t> </a:t>
            </a:r>
            <a:r>
              <a:rPr dirty="0"/>
              <a:t>recognition</a:t>
            </a:r>
            <a:r>
              <a:rPr spc="-125" dirty="0"/>
              <a:t> </a:t>
            </a:r>
            <a:r>
              <a:rPr dirty="0"/>
              <a:t>(in</a:t>
            </a:r>
            <a:r>
              <a:rPr spc="-100" dirty="0"/>
              <a:t> </a:t>
            </a:r>
            <a:r>
              <a:rPr dirty="0"/>
              <a:t>mobile</a:t>
            </a:r>
            <a:r>
              <a:rPr spc="-105" dirty="0"/>
              <a:t> </a:t>
            </a:r>
            <a:r>
              <a:rPr spc="-10" dirty="0"/>
              <a:t>phones)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4443753"/>
            <a:ext cx="4161154" cy="15665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9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becoming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real:</a:t>
            </a:r>
            <a:endParaRPr sz="2400">
              <a:latin typeface="Times New Roman"/>
              <a:cs typeface="Times New Roman"/>
            </a:endParaRPr>
          </a:p>
          <a:p>
            <a:pPr marL="2153920" lvl="1" indent="-1684020">
              <a:lnSpc>
                <a:spcPct val="100000"/>
              </a:lnSpc>
              <a:spcBef>
                <a:spcPts val="500"/>
              </a:spcBef>
              <a:buClr>
                <a:srgbClr val="0066FF"/>
              </a:buClr>
              <a:buFont typeface="Wingdings"/>
              <a:buChar char=""/>
              <a:tabLst>
                <a:tab pos="2153920" algn="l"/>
              </a:tabLst>
            </a:pPr>
            <a:r>
              <a:rPr sz="2000" dirty="0">
                <a:latin typeface="Times New Roman"/>
                <a:cs typeface="Times New Roman"/>
              </a:rPr>
              <a:t>Microsoft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Research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2"/>
              </a:rPr>
              <a:t>Point</a:t>
            </a:r>
            <a:r>
              <a:rPr sz="2000" u="sng" spc="-2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2"/>
              </a:rPr>
              <a:t>&amp;</a:t>
            </a:r>
            <a:r>
              <a:rPr sz="2000" u="sng" spc="-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2"/>
              </a:rPr>
              <a:t>Find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imes New Roman"/>
                <a:cs typeface="Times New Roman"/>
                <a:hlinkClick r:id="rId3"/>
              </a:rPr>
              <a:t>Nokia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SnapTell.com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(now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amazon)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8344" y="1371600"/>
            <a:ext cx="6544056" cy="2776728"/>
          </a:xfrm>
          <a:prstGeom prst="rect">
            <a:avLst/>
          </a:prstGeom>
        </p:spPr>
      </p:pic>
      <p:pic>
        <p:nvPicPr>
          <p:cNvPr id="5" name="object 5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0" y="4953000"/>
            <a:ext cx="1429512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1371600"/>
            <a:ext cx="2343911" cy="30769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1447800"/>
            <a:ext cx="5715000" cy="26197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44445" y="6017767"/>
            <a:ext cx="5038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Matrix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movies,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ESC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Entertainment,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XYZRGB,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NRC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52752" y="237490"/>
            <a:ext cx="6233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54704" algn="l"/>
              </a:tabLst>
            </a:pPr>
            <a:r>
              <a:rPr dirty="0"/>
              <a:t>Special</a:t>
            </a:r>
            <a:r>
              <a:rPr spc="-110" dirty="0"/>
              <a:t> </a:t>
            </a:r>
            <a:r>
              <a:rPr spc="-10" dirty="0"/>
              <a:t>effects:</a:t>
            </a:r>
            <a:r>
              <a:rPr dirty="0"/>
              <a:t>	shape</a:t>
            </a:r>
            <a:r>
              <a:rPr spc="-85" dirty="0"/>
              <a:t> </a:t>
            </a:r>
            <a:r>
              <a:rPr spc="-10" dirty="0"/>
              <a:t>capture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13A3ED0-B6A7-8380-45E5-2CBDE61B11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91800" cy="914400"/>
          </a:xfrm>
        </p:spPr>
        <p:txBody>
          <a:bodyPr/>
          <a:lstStyle/>
          <a:p>
            <a:pPr eaLnBrk="1" hangingPunct="1"/>
            <a:r>
              <a:rPr lang="en-US" altLang="en-US" dirty="0"/>
              <a:t>Components of a computer vision system</a:t>
            </a:r>
          </a:p>
        </p:txBody>
      </p:sp>
      <p:sp>
        <p:nvSpPr>
          <p:cNvPr id="24579" name="Freeform 4">
            <a:extLst>
              <a:ext uri="{FF2B5EF4-FFF2-40B4-BE49-F238E27FC236}">
                <a16:creationId xmlns:a16="http://schemas.microsoft.com/office/drawing/2014/main" id="{392D7E05-6B78-83C5-6B01-1C1B7F4B12C1}"/>
              </a:ext>
            </a:extLst>
          </p:cNvPr>
          <p:cNvSpPr>
            <a:spLocks/>
          </p:cNvSpPr>
          <p:nvPr/>
        </p:nvSpPr>
        <p:spPr bwMode="auto">
          <a:xfrm>
            <a:off x="6973888" y="4351338"/>
            <a:ext cx="300037" cy="620712"/>
          </a:xfrm>
          <a:custGeom>
            <a:avLst/>
            <a:gdLst>
              <a:gd name="T0" fmla="*/ 2147483646 w 400"/>
              <a:gd name="T1" fmla="*/ 2147483646 h 872"/>
              <a:gd name="T2" fmla="*/ 2147483646 w 400"/>
              <a:gd name="T3" fmla="*/ 2147483646 h 872"/>
              <a:gd name="T4" fmla="*/ 2147483646 w 400"/>
              <a:gd name="T5" fmla="*/ 2147483646 h 872"/>
              <a:gd name="T6" fmla="*/ 2147483646 w 400"/>
              <a:gd name="T7" fmla="*/ 2147483646 h 872"/>
              <a:gd name="T8" fmla="*/ 2147483646 w 400"/>
              <a:gd name="T9" fmla="*/ 2147483646 h 872"/>
              <a:gd name="T10" fmla="*/ 2147483646 w 400"/>
              <a:gd name="T11" fmla="*/ 2147483646 h 872"/>
              <a:gd name="T12" fmla="*/ 2147483646 w 400"/>
              <a:gd name="T13" fmla="*/ 0 h 8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00"/>
              <a:gd name="T22" fmla="*/ 0 h 872"/>
              <a:gd name="T23" fmla="*/ 400 w 400"/>
              <a:gd name="T24" fmla="*/ 872 h 8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00" h="872">
                <a:moveTo>
                  <a:pt x="400" y="872"/>
                </a:moveTo>
                <a:cubicBezTo>
                  <a:pt x="396" y="854"/>
                  <a:pt x="393" y="836"/>
                  <a:pt x="376" y="816"/>
                </a:cubicBezTo>
                <a:cubicBezTo>
                  <a:pt x="359" y="796"/>
                  <a:pt x="341" y="783"/>
                  <a:pt x="296" y="752"/>
                </a:cubicBezTo>
                <a:cubicBezTo>
                  <a:pt x="251" y="721"/>
                  <a:pt x="152" y="693"/>
                  <a:pt x="104" y="632"/>
                </a:cubicBezTo>
                <a:cubicBezTo>
                  <a:pt x="56" y="571"/>
                  <a:pt x="16" y="471"/>
                  <a:pt x="8" y="384"/>
                </a:cubicBezTo>
                <a:cubicBezTo>
                  <a:pt x="0" y="297"/>
                  <a:pt x="36" y="176"/>
                  <a:pt x="56" y="112"/>
                </a:cubicBezTo>
                <a:cubicBezTo>
                  <a:pt x="76" y="48"/>
                  <a:pt x="102" y="24"/>
                  <a:pt x="128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0" name="Freeform 5">
            <a:extLst>
              <a:ext uri="{FF2B5EF4-FFF2-40B4-BE49-F238E27FC236}">
                <a16:creationId xmlns:a16="http://schemas.microsoft.com/office/drawing/2014/main" id="{590D2282-6D2B-054F-7B27-43691BE7C677}"/>
              </a:ext>
            </a:extLst>
          </p:cNvPr>
          <p:cNvSpPr>
            <a:spLocks/>
          </p:cNvSpPr>
          <p:nvPr/>
        </p:nvSpPr>
        <p:spPr bwMode="auto">
          <a:xfrm>
            <a:off x="7064375" y="3554413"/>
            <a:ext cx="1260475" cy="1924050"/>
          </a:xfrm>
          <a:custGeom>
            <a:avLst/>
            <a:gdLst>
              <a:gd name="T0" fmla="*/ 0 w 1680"/>
              <a:gd name="T1" fmla="*/ 2147483646 h 2704"/>
              <a:gd name="T2" fmla="*/ 2147483646 w 1680"/>
              <a:gd name="T3" fmla="*/ 2147483646 h 2704"/>
              <a:gd name="T4" fmla="*/ 2147483646 w 1680"/>
              <a:gd name="T5" fmla="*/ 2147483646 h 2704"/>
              <a:gd name="T6" fmla="*/ 2147483646 w 1680"/>
              <a:gd name="T7" fmla="*/ 2147483646 h 2704"/>
              <a:gd name="T8" fmla="*/ 2147483646 w 1680"/>
              <a:gd name="T9" fmla="*/ 2147483646 h 2704"/>
              <a:gd name="T10" fmla="*/ 2147483646 w 1680"/>
              <a:gd name="T11" fmla="*/ 2147483646 h 2704"/>
              <a:gd name="T12" fmla="*/ 2147483646 w 1680"/>
              <a:gd name="T13" fmla="*/ 2147483646 h 2704"/>
              <a:gd name="T14" fmla="*/ 2147483646 w 1680"/>
              <a:gd name="T15" fmla="*/ 2147483646 h 2704"/>
              <a:gd name="T16" fmla="*/ 2147483646 w 1680"/>
              <a:gd name="T17" fmla="*/ 2147483646 h 2704"/>
              <a:gd name="T18" fmla="*/ 2147483646 w 1680"/>
              <a:gd name="T19" fmla="*/ 2147483646 h 2704"/>
              <a:gd name="T20" fmla="*/ 2147483646 w 1680"/>
              <a:gd name="T21" fmla="*/ 0 h 2704"/>
              <a:gd name="T22" fmla="*/ 2147483646 w 1680"/>
              <a:gd name="T23" fmla="*/ 2147483646 h 2704"/>
              <a:gd name="T24" fmla="*/ 2147483646 w 1680"/>
              <a:gd name="T25" fmla="*/ 2147483646 h 2704"/>
              <a:gd name="T26" fmla="*/ 2147483646 w 1680"/>
              <a:gd name="T27" fmla="*/ 2147483646 h 2704"/>
              <a:gd name="T28" fmla="*/ 2147483646 w 1680"/>
              <a:gd name="T29" fmla="*/ 2147483646 h 2704"/>
              <a:gd name="T30" fmla="*/ 2147483646 w 1680"/>
              <a:gd name="T31" fmla="*/ 2147483646 h 2704"/>
              <a:gd name="T32" fmla="*/ 2147483646 w 1680"/>
              <a:gd name="T33" fmla="*/ 2147483646 h 2704"/>
              <a:gd name="T34" fmla="*/ 2147483646 w 1680"/>
              <a:gd name="T35" fmla="*/ 2147483646 h 2704"/>
              <a:gd name="T36" fmla="*/ 2147483646 w 1680"/>
              <a:gd name="T37" fmla="*/ 2147483646 h 2704"/>
              <a:gd name="T38" fmla="*/ 2147483646 w 1680"/>
              <a:gd name="T39" fmla="*/ 2147483646 h 2704"/>
              <a:gd name="T40" fmla="*/ 2147483646 w 1680"/>
              <a:gd name="T41" fmla="*/ 2147483646 h 2704"/>
              <a:gd name="T42" fmla="*/ 2147483646 w 1680"/>
              <a:gd name="T43" fmla="*/ 2147483646 h 2704"/>
              <a:gd name="T44" fmla="*/ 2147483646 w 1680"/>
              <a:gd name="T45" fmla="*/ 2147483646 h 2704"/>
              <a:gd name="T46" fmla="*/ 2147483646 w 1680"/>
              <a:gd name="T47" fmla="*/ 2147483646 h 2704"/>
              <a:gd name="T48" fmla="*/ 2147483646 w 1680"/>
              <a:gd name="T49" fmla="*/ 2147483646 h 2704"/>
              <a:gd name="T50" fmla="*/ 2147483646 w 1680"/>
              <a:gd name="T51" fmla="*/ 2147483646 h 2704"/>
              <a:gd name="T52" fmla="*/ 2147483646 w 1680"/>
              <a:gd name="T53" fmla="*/ 2147483646 h 2704"/>
              <a:gd name="T54" fmla="*/ 2147483646 w 1680"/>
              <a:gd name="T55" fmla="*/ 2147483646 h 2704"/>
              <a:gd name="T56" fmla="*/ 2147483646 w 1680"/>
              <a:gd name="T57" fmla="*/ 2147483646 h 270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680"/>
              <a:gd name="T88" fmla="*/ 0 h 2704"/>
              <a:gd name="T89" fmla="*/ 1680 w 1680"/>
              <a:gd name="T90" fmla="*/ 2704 h 270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680" h="2704">
                <a:moveTo>
                  <a:pt x="0" y="1128"/>
                </a:moveTo>
                <a:lnTo>
                  <a:pt x="280" y="1096"/>
                </a:lnTo>
                <a:lnTo>
                  <a:pt x="456" y="1096"/>
                </a:lnTo>
                <a:lnTo>
                  <a:pt x="512" y="936"/>
                </a:lnTo>
                <a:lnTo>
                  <a:pt x="576" y="840"/>
                </a:lnTo>
                <a:lnTo>
                  <a:pt x="656" y="784"/>
                </a:lnTo>
                <a:lnTo>
                  <a:pt x="688" y="632"/>
                </a:lnTo>
                <a:lnTo>
                  <a:pt x="688" y="440"/>
                </a:lnTo>
                <a:lnTo>
                  <a:pt x="688" y="96"/>
                </a:lnTo>
                <a:lnTo>
                  <a:pt x="720" y="16"/>
                </a:lnTo>
                <a:lnTo>
                  <a:pt x="944" y="0"/>
                </a:lnTo>
                <a:lnTo>
                  <a:pt x="992" y="48"/>
                </a:lnTo>
                <a:lnTo>
                  <a:pt x="992" y="616"/>
                </a:lnTo>
                <a:lnTo>
                  <a:pt x="1016" y="752"/>
                </a:lnTo>
                <a:lnTo>
                  <a:pt x="1112" y="880"/>
                </a:lnTo>
                <a:lnTo>
                  <a:pt x="1192" y="1016"/>
                </a:lnTo>
                <a:lnTo>
                  <a:pt x="1224" y="1136"/>
                </a:lnTo>
                <a:lnTo>
                  <a:pt x="1216" y="2072"/>
                </a:lnTo>
                <a:lnTo>
                  <a:pt x="1272" y="2040"/>
                </a:lnTo>
                <a:lnTo>
                  <a:pt x="1328" y="2040"/>
                </a:lnTo>
                <a:lnTo>
                  <a:pt x="1376" y="2064"/>
                </a:lnTo>
                <a:lnTo>
                  <a:pt x="1392" y="2200"/>
                </a:lnTo>
                <a:lnTo>
                  <a:pt x="1392" y="2440"/>
                </a:lnTo>
                <a:lnTo>
                  <a:pt x="1416" y="2568"/>
                </a:lnTo>
                <a:lnTo>
                  <a:pt x="1472" y="2704"/>
                </a:lnTo>
                <a:lnTo>
                  <a:pt x="1496" y="2568"/>
                </a:lnTo>
                <a:lnTo>
                  <a:pt x="1560" y="2504"/>
                </a:lnTo>
                <a:lnTo>
                  <a:pt x="1640" y="2504"/>
                </a:lnTo>
                <a:lnTo>
                  <a:pt x="1680" y="2568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4581" name="Picture 6" descr="food">
            <a:extLst>
              <a:ext uri="{FF2B5EF4-FFF2-40B4-BE49-F238E27FC236}">
                <a16:creationId xmlns:a16="http://schemas.microsoft.com/office/drawing/2014/main" id="{F5F1302B-F24D-920B-571C-F0CE853F5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392488"/>
            <a:ext cx="21256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Freeform 7">
            <a:extLst>
              <a:ext uri="{FF2B5EF4-FFF2-40B4-BE49-F238E27FC236}">
                <a16:creationId xmlns:a16="http://schemas.microsoft.com/office/drawing/2014/main" id="{EEA40FBA-1856-A4D8-D15C-8420D43624FC}"/>
              </a:ext>
            </a:extLst>
          </p:cNvPr>
          <p:cNvSpPr>
            <a:spLocks/>
          </p:cNvSpPr>
          <p:nvPr/>
        </p:nvSpPr>
        <p:spPr bwMode="auto">
          <a:xfrm>
            <a:off x="6192838" y="4932363"/>
            <a:ext cx="1104900" cy="455612"/>
          </a:xfrm>
          <a:custGeom>
            <a:avLst/>
            <a:gdLst>
              <a:gd name="T0" fmla="*/ 0 w 1472"/>
              <a:gd name="T1" fmla="*/ 2147483646 h 640"/>
              <a:gd name="T2" fmla="*/ 2147483646 w 1472"/>
              <a:gd name="T3" fmla="*/ 2147483646 h 640"/>
              <a:gd name="T4" fmla="*/ 2147483646 w 1472"/>
              <a:gd name="T5" fmla="*/ 2147483646 h 640"/>
              <a:gd name="T6" fmla="*/ 2147483646 w 1472"/>
              <a:gd name="T7" fmla="*/ 2147483646 h 640"/>
              <a:gd name="T8" fmla="*/ 2147483646 w 1472"/>
              <a:gd name="T9" fmla="*/ 2147483646 h 640"/>
              <a:gd name="T10" fmla="*/ 2147483646 w 1472"/>
              <a:gd name="T11" fmla="*/ 0 h 640"/>
              <a:gd name="T12" fmla="*/ 2147483646 w 1472"/>
              <a:gd name="T13" fmla="*/ 2147483646 h 640"/>
              <a:gd name="T14" fmla="*/ 2147483646 w 1472"/>
              <a:gd name="T15" fmla="*/ 2147483646 h 640"/>
              <a:gd name="T16" fmla="*/ 2147483646 w 1472"/>
              <a:gd name="T17" fmla="*/ 2147483646 h 640"/>
              <a:gd name="T18" fmla="*/ 2147483646 w 1472"/>
              <a:gd name="T19" fmla="*/ 2147483646 h 640"/>
              <a:gd name="T20" fmla="*/ 2147483646 w 1472"/>
              <a:gd name="T21" fmla="*/ 2147483646 h 6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72"/>
              <a:gd name="T34" fmla="*/ 0 h 640"/>
              <a:gd name="T35" fmla="*/ 1472 w 1472"/>
              <a:gd name="T36" fmla="*/ 640 h 6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72" h="640">
                <a:moveTo>
                  <a:pt x="0" y="56"/>
                </a:moveTo>
                <a:lnTo>
                  <a:pt x="176" y="376"/>
                </a:lnTo>
                <a:lnTo>
                  <a:pt x="760" y="384"/>
                </a:lnTo>
                <a:lnTo>
                  <a:pt x="744" y="208"/>
                </a:lnTo>
                <a:lnTo>
                  <a:pt x="768" y="144"/>
                </a:lnTo>
                <a:lnTo>
                  <a:pt x="976" y="0"/>
                </a:lnTo>
                <a:lnTo>
                  <a:pt x="1336" y="56"/>
                </a:lnTo>
                <a:lnTo>
                  <a:pt x="1368" y="152"/>
                </a:lnTo>
                <a:lnTo>
                  <a:pt x="1408" y="640"/>
                </a:lnTo>
                <a:lnTo>
                  <a:pt x="1472" y="632"/>
                </a:lnTo>
                <a:lnTo>
                  <a:pt x="1432" y="56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583" name="Rectangle 8">
            <a:extLst>
              <a:ext uri="{FF2B5EF4-FFF2-40B4-BE49-F238E27FC236}">
                <a16:creationId xmlns:a16="http://schemas.microsoft.com/office/drawing/2014/main" id="{81EF278F-3C1E-3137-C1E8-A5240F526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3395663"/>
            <a:ext cx="865188" cy="151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4" name="Rectangle 9">
            <a:extLst>
              <a:ext uri="{FF2B5EF4-FFF2-40B4-BE49-F238E27FC236}">
                <a16:creationId xmlns:a16="http://schemas.microsoft.com/office/drawing/2014/main" id="{6325F4B7-8B73-686F-9D9F-4DD0D3CF8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352800"/>
            <a:ext cx="630238" cy="768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5" name="Rectangle 10">
            <a:extLst>
              <a:ext uri="{FF2B5EF4-FFF2-40B4-BE49-F238E27FC236}">
                <a16:creationId xmlns:a16="http://schemas.microsoft.com/office/drawing/2014/main" id="{8AB94918-DB7E-5376-99C2-C4C5CDD4D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0025" y="3327400"/>
            <a:ext cx="541338" cy="733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6" name="Rectangle 11">
            <a:extLst>
              <a:ext uri="{FF2B5EF4-FFF2-40B4-BE49-F238E27FC236}">
                <a16:creationId xmlns:a16="http://schemas.microsoft.com/office/drawing/2014/main" id="{2D716B70-965C-2CE4-ECA8-52979AF96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4760913"/>
            <a:ext cx="44450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7" name="Rectangle 12">
            <a:extLst>
              <a:ext uri="{FF2B5EF4-FFF2-40B4-BE49-F238E27FC236}">
                <a16:creationId xmlns:a16="http://schemas.microsoft.com/office/drawing/2014/main" id="{65B0C7AB-2529-8357-01A2-FF6D8E77B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688" y="3338513"/>
            <a:ext cx="323850" cy="233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8" name="Rectangle 13">
            <a:extLst>
              <a:ext uri="{FF2B5EF4-FFF2-40B4-BE49-F238E27FC236}">
                <a16:creationId xmlns:a16="http://schemas.microsoft.com/office/drawing/2014/main" id="{9B5967A2-BCEA-0331-051B-5C0175471047}"/>
              </a:ext>
            </a:extLst>
          </p:cNvPr>
          <p:cNvSpPr>
            <a:spLocks noChangeArrowheads="1"/>
          </p:cNvSpPr>
          <p:nvPr/>
        </p:nvSpPr>
        <p:spPr bwMode="auto">
          <a:xfrm rot="-1726901">
            <a:off x="6224588" y="4870450"/>
            <a:ext cx="13493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9" name="Rectangle 14">
            <a:extLst>
              <a:ext uri="{FF2B5EF4-FFF2-40B4-BE49-F238E27FC236}">
                <a16:creationId xmlns:a16="http://schemas.microsoft.com/office/drawing/2014/main" id="{F0C2A2AD-B900-7CF8-069F-6AC1B63D3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910138"/>
            <a:ext cx="450850" cy="1052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0" name="Rectangle 15">
            <a:extLst>
              <a:ext uri="{FF2B5EF4-FFF2-40B4-BE49-F238E27FC236}">
                <a16:creationId xmlns:a16="http://schemas.microsoft.com/office/drawing/2014/main" id="{2D0BE2E9-C9EB-2449-8E1E-AB3369062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188" y="4003675"/>
            <a:ext cx="414337" cy="1001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1" name="Rectangle 16">
            <a:extLst>
              <a:ext uri="{FF2B5EF4-FFF2-40B4-BE49-F238E27FC236}">
                <a16:creationId xmlns:a16="http://schemas.microsoft.com/office/drawing/2014/main" id="{424CFF10-E731-165B-7AC1-12EE3F274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0063" y="4772025"/>
            <a:ext cx="234950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2" name="Rectangle 17">
            <a:extLst>
              <a:ext uri="{FF2B5EF4-FFF2-40B4-BE49-F238E27FC236}">
                <a16:creationId xmlns:a16="http://schemas.microsoft.com/office/drawing/2014/main" id="{D3A882E7-3E08-9401-BB51-68C36C4BA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9900" y="4921250"/>
            <a:ext cx="120650" cy="112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3" name="Rectangle 18">
            <a:extLst>
              <a:ext uri="{FF2B5EF4-FFF2-40B4-BE49-F238E27FC236}">
                <a16:creationId xmlns:a16="http://schemas.microsoft.com/office/drawing/2014/main" id="{D39E42DD-C9E7-F2D8-E310-2FCF408D7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8950" y="5245100"/>
            <a:ext cx="95250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4" name="Rectangle 19">
            <a:extLst>
              <a:ext uri="{FF2B5EF4-FFF2-40B4-BE49-F238E27FC236}">
                <a16:creationId xmlns:a16="http://schemas.microsoft.com/office/drawing/2014/main" id="{EA8F5A32-7644-2A06-ADDC-0302EAC6D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75" y="4032250"/>
            <a:ext cx="474663" cy="296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5" name="Rectangle 20">
            <a:extLst>
              <a:ext uri="{FF2B5EF4-FFF2-40B4-BE49-F238E27FC236}">
                <a16:creationId xmlns:a16="http://schemas.microsoft.com/office/drawing/2014/main" id="{F5A47D4B-F469-2DEE-35D2-32808B51489A}"/>
              </a:ext>
            </a:extLst>
          </p:cNvPr>
          <p:cNvSpPr>
            <a:spLocks noChangeArrowheads="1"/>
          </p:cNvSpPr>
          <p:nvPr/>
        </p:nvSpPr>
        <p:spPr bwMode="auto">
          <a:xfrm rot="2175154">
            <a:off x="7364413" y="4038600"/>
            <a:ext cx="125412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6" name="Rectangle 21">
            <a:extLst>
              <a:ext uri="{FF2B5EF4-FFF2-40B4-BE49-F238E27FC236}">
                <a16:creationId xmlns:a16="http://schemas.microsoft.com/office/drawing/2014/main" id="{AEE767D8-3F88-34ED-D493-A1E6AA736516}"/>
              </a:ext>
            </a:extLst>
          </p:cNvPr>
          <p:cNvSpPr>
            <a:spLocks noChangeArrowheads="1"/>
          </p:cNvSpPr>
          <p:nvPr/>
        </p:nvSpPr>
        <p:spPr bwMode="auto">
          <a:xfrm rot="-1883177">
            <a:off x="7893050" y="4021138"/>
            <a:ext cx="125413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7" name="Rectangle 22">
            <a:extLst>
              <a:ext uri="{FF2B5EF4-FFF2-40B4-BE49-F238E27FC236}">
                <a16:creationId xmlns:a16="http://schemas.microsoft.com/office/drawing/2014/main" id="{BD42E6E3-9F9C-42E5-6CF4-BC74BF3EBD0A}"/>
              </a:ext>
            </a:extLst>
          </p:cNvPr>
          <p:cNvSpPr>
            <a:spLocks noChangeArrowheads="1"/>
          </p:cNvSpPr>
          <p:nvPr/>
        </p:nvSpPr>
        <p:spPr bwMode="auto">
          <a:xfrm rot="-1847049">
            <a:off x="6673850" y="4852988"/>
            <a:ext cx="287338" cy="125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8" name="Rectangle 23">
            <a:extLst>
              <a:ext uri="{FF2B5EF4-FFF2-40B4-BE49-F238E27FC236}">
                <a16:creationId xmlns:a16="http://schemas.microsoft.com/office/drawing/2014/main" id="{306C9855-F6A9-BFAD-2F81-B370AA0BE16B}"/>
              </a:ext>
            </a:extLst>
          </p:cNvPr>
          <p:cNvSpPr>
            <a:spLocks noChangeArrowheads="1"/>
          </p:cNvSpPr>
          <p:nvPr/>
        </p:nvSpPr>
        <p:spPr bwMode="auto">
          <a:xfrm rot="1462136">
            <a:off x="6926263" y="4276725"/>
            <a:ext cx="119062" cy="188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99" name="Rectangle 24">
            <a:extLst>
              <a:ext uri="{FF2B5EF4-FFF2-40B4-BE49-F238E27FC236}">
                <a16:creationId xmlns:a16="http://schemas.microsoft.com/office/drawing/2014/main" id="{A6C57844-BA0B-3896-ABAC-C78DC3B93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4050" y="4192588"/>
            <a:ext cx="192088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00" name="Freeform 25">
            <a:extLst>
              <a:ext uri="{FF2B5EF4-FFF2-40B4-BE49-F238E27FC236}">
                <a16:creationId xmlns:a16="http://schemas.microsoft.com/office/drawing/2014/main" id="{8F3C9291-D5BE-AF15-3351-692297E64E7E}"/>
              </a:ext>
            </a:extLst>
          </p:cNvPr>
          <p:cNvSpPr>
            <a:spLocks/>
          </p:cNvSpPr>
          <p:nvPr/>
        </p:nvSpPr>
        <p:spPr bwMode="auto">
          <a:xfrm>
            <a:off x="6943725" y="4624388"/>
            <a:ext cx="347663" cy="746125"/>
          </a:xfrm>
          <a:custGeom>
            <a:avLst/>
            <a:gdLst>
              <a:gd name="T0" fmla="*/ 0 w 464"/>
              <a:gd name="T1" fmla="*/ 2147483646 h 1048"/>
              <a:gd name="T2" fmla="*/ 2147483646 w 464"/>
              <a:gd name="T3" fmla="*/ 2147483646 h 1048"/>
              <a:gd name="T4" fmla="*/ 2147483646 w 464"/>
              <a:gd name="T5" fmla="*/ 2147483646 h 1048"/>
              <a:gd name="T6" fmla="*/ 2147483646 w 464"/>
              <a:gd name="T7" fmla="*/ 2147483646 h 1048"/>
              <a:gd name="T8" fmla="*/ 2147483646 w 464"/>
              <a:gd name="T9" fmla="*/ 2147483646 h 1048"/>
              <a:gd name="T10" fmla="*/ 2147483646 w 464"/>
              <a:gd name="T11" fmla="*/ 2147483646 h 1048"/>
              <a:gd name="T12" fmla="*/ 2147483646 w 464"/>
              <a:gd name="T13" fmla="*/ 2147483646 h 1048"/>
              <a:gd name="T14" fmla="*/ 2147483646 w 464"/>
              <a:gd name="T15" fmla="*/ 0 h 1048"/>
              <a:gd name="T16" fmla="*/ 0 w 464"/>
              <a:gd name="T17" fmla="*/ 2147483646 h 10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4"/>
              <a:gd name="T28" fmla="*/ 0 h 1048"/>
              <a:gd name="T29" fmla="*/ 464 w 464"/>
              <a:gd name="T30" fmla="*/ 1048 h 104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64" h="1048">
                <a:moveTo>
                  <a:pt x="0" y="416"/>
                </a:moveTo>
                <a:lnTo>
                  <a:pt x="360" y="480"/>
                </a:lnTo>
                <a:lnTo>
                  <a:pt x="416" y="1048"/>
                </a:lnTo>
                <a:lnTo>
                  <a:pt x="464" y="1032"/>
                </a:lnTo>
                <a:lnTo>
                  <a:pt x="416" y="432"/>
                </a:lnTo>
                <a:lnTo>
                  <a:pt x="264" y="336"/>
                </a:lnTo>
                <a:lnTo>
                  <a:pt x="120" y="224"/>
                </a:lnTo>
                <a:lnTo>
                  <a:pt x="24" y="0"/>
                </a:lnTo>
                <a:lnTo>
                  <a:pt x="0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01" name="Freeform 26">
            <a:extLst>
              <a:ext uri="{FF2B5EF4-FFF2-40B4-BE49-F238E27FC236}">
                <a16:creationId xmlns:a16="http://schemas.microsoft.com/office/drawing/2014/main" id="{FDF02423-BB2D-19D5-893E-883C5641003D}"/>
              </a:ext>
            </a:extLst>
          </p:cNvPr>
          <p:cNvSpPr>
            <a:spLocks/>
          </p:cNvSpPr>
          <p:nvPr/>
        </p:nvSpPr>
        <p:spPr bwMode="auto">
          <a:xfrm>
            <a:off x="6570663" y="5216525"/>
            <a:ext cx="96837" cy="534988"/>
          </a:xfrm>
          <a:custGeom>
            <a:avLst/>
            <a:gdLst>
              <a:gd name="T0" fmla="*/ 0 w 128"/>
              <a:gd name="T1" fmla="*/ 0 h 752"/>
              <a:gd name="T2" fmla="*/ 2147483646 w 128"/>
              <a:gd name="T3" fmla="*/ 2147483646 h 752"/>
              <a:gd name="T4" fmla="*/ 2147483646 w 128"/>
              <a:gd name="T5" fmla="*/ 2147483646 h 752"/>
              <a:gd name="T6" fmla="*/ 2147483646 w 128"/>
              <a:gd name="T7" fmla="*/ 2147483646 h 752"/>
              <a:gd name="T8" fmla="*/ 0 60000 65536"/>
              <a:gd name="T9" fmla="*/ 0 60000 65536"/>
              <a:gd name="T10" fmla="*/ 0 60000 65536"/>
              <a:gd name="T11" fmla="*/ 0 60000 65536"/>
              <a:gd name="T12" fmla="*/ 0 w 128"/>
              <a:gd name="T13" fmla="*/ 0 h 752"/>
              <a:gd name="T14" fmla="*/ 128 w 128"/>
              <a:gd name="T15" fmla="*/ 752 h 7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" h="752">
                <a:moveTo>
                  <a:pt x="0" y="0"/>
                </a:moveTo>
                <a:cubicBezTo>
                  <a:pt x="14" y="200"/>
                  <a:pt x="28" y="400"/>
                  <a:pt x="40" y="512"/>
                </a:cubicBezTo>
                <a:cubicBezTo>
                  <a:pt x="52" y="624"/>
                  <a:pt x="57" y="632"/>
                  <a:pt x="72" y="672"/>
                </a:cubicBezTo>
                <a:cubicBezTo>
                  <a:pt x="87" y="712"/>
                  <a:pt x="107" y="732"/>
                  <a:pt x="128" y="75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02" name="Freeform 27">
            <a:extLst>
              <a:ext uri="{FF2B5EF4-FFF2-40B4-BE49-F238E27FC236}">
                <a16:creationId xmlns:a16="http://schemas.microsoft.com/office/drawing/2014/main" id="{9FFFD569-1E9C-0FC7-91B7-24D01780875E}"/>
              </a:ext>
            </a:extLst>
          </p:cNvPr>
          <p:cNvSpPr>
            <a:spLocks/>
          </p:cNvSpPr>
          <p:nvPr/>
        </p:nvSpPr>
        <p:spPr bwMode="auto">
          <a:xfrm>
            <a:off x="8153400" y="5095875"/>
            <a:ext cx="268288" cy="1104900"/>
          </a:xfrm>
          <a:custGeom>
            <a:avLst/>
            <a:gdLst>
              <a:gd name="T0" fmla="*/ 2147483646 w 357"/>
              <a:gd name="T1" fmla="*/ 2147483646 h 1552"/>
              <a:gd name="T2" fmla="*/ 2147483646 w 357"/>
              <a:gd name="T3" fmla="*/ 2147483646 h 1552"/>
              <a:gd name="T4" fmla="*/ 2147483646 w 357"/>
              <a:gd name="T5" fmla="*/ 2147483646 h 1552"/>
              <a:gd name="T6" fmla="*/ 2147483646 w 357"/>
              <a:gd name="T7" fmla="*/ 2147483646 h 1552"/>
              <a:gd name="T8" fmla="*/ 2147483646 w 357"/>
              <a:gd name="T9" fmla="*/ 2147483646 h 1552"/>
              <a:gd name="T10" fmla="*/ 2147483646 w 357"/>
              <a:gd name="T11" fmla="*/ 2147483646 h 1552"/>
              <a:gd name="T12" fmla="*/ 2147483646 w 357"/>
              <a:gd name="T13" fmla="*/ 2147483646 h 1552"/>
              <a:gd name="T14" fmla="*/ 2147483646 w 357"/>
              <a:gd name="T15" fmla="*/ 2147483646 h 1552"/>
              <a:gd name="T16" fmla="*/ 2147483646 w 357"/>
              <a:gd name="T17" fmla="*/ 2147483646 h 1552"/>
              <a:gd name="T18" fmla="*/ 2147483646 w 357"/>
              <a:gd name="T19" fmla="*/ 2147483646 h 1552"/>
              <a:gd name="T20" fmla="*/ 2147483646 w 357"/>
              <a:gd name="T21" fmla="*/ 2147483646 h 1552"/>
              <a:gd name="T22" fmla="*/ 2147483646 w 357"/>
              <a:gd name="T23" fmla="*/ 2147483646 h 1552"/>
              <a:gd name="T24" fmla="*/ 2147483646 w 357"/>
              <a:gd name="T25" fmla="*/ 2147483646 h 1552"/>
              <a:gd name="T26" fmla="*/ 2147483646 w 357"/>
              <a:gd name="T27" fmla="*/ 2147483646 h 1552"/>
              <a:gd name="T28" fmla="*/ 2147483646 w 357"/>
              <a:gd name="T29" fmla="*/ 2147483646 h 1552"/>
              <a:gd name="T30" fmla="*/ 2147483646 w 357"/>
              <a:gd name="T31" fmla="*/ 2147483646 h 1552"/>
              <a:gd name="T32" fmla="*/ 2147483646 w 357"/>
              <a:gd name="T33" fmla="*/ 2147483646 h 155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57"/>
              <a:gd name="T52" fmla="*/ 0 h 1552"/>
              <a:gd name="T53" fmla="*/ 357 w 357"/>
              <a:gd name="T54" fmla="*/ 1552 h 1552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57" h="1552">
                <a:moveTo>
                  <a:pt x="4" y="521"/>
                </a:moveTo>
                <a:cubicBezTo>
                  <a:pt x="0" y="585"/>
                  <a:pt x="35" y="564"/>
                  <a:pt x="52" y="585"/>
                </a:cubicBezTo>
                <a:cubicBezTo>
                  <a:pt x="69" y="606"/>
                  <a:pt x="95" y="625"/>
                  <a:pt x="108" y="649"/>
                </a:cubicBezTo>
                <a:cubicBezTo>
                  <a:pt x="121" y="673"/>
                  <a:pt x="132" y="700"/>
                  <a:pt x="132" y="729"/>
                </a:cubicBezTo>
                <a:cubicBezTo>
                  <a:pt x="132" y="758"/>
                  <a:pt x="115" y="800"/>
                  <a:pt x="108" y="825"/>
                </a:cubicBezTo>
                <a:cubicBezTo>
                  <a:pt x="101" y="850"/>
                  <a:pt x="93" y="862"/>
                  <a:pt x="92" y="881"/>
                </a:cubicBezTo>
                <a:cubicBezTo>
                  <a:pt x="91" y="900"/>
                  <a:pt x="103" y="918"/>
                  <a:pt x="100" y="937"/>
                </a:cubicBezTo>
                <a:cubicBezTo>
                  <a:pt x="97" y="956"/>
                  <a:pt x="83" y="976"/>
                  <a:pt x="76" y="993"/>
                </a:cubicBezTo>
                <a:cubicBezTo>
                  <a:pt x="69" y="1010"/>
                  <a:pt x="56" y="1025"/>
                  <a:pt x="60" y="1041"/>
                </a:cubicBezTo>
                <a:cubicBezTo>
                  <a:pt x="64" y="1057"/>
                  <a:pt x="84" y="1066"/>
                  <a:pt x="100" y="1089"/>
                </a:cubicBezTo>
                <a:cubicBezTo>
                  <a:pt x="116" y="1112"/>
                  <a:pt x="145" y="1144"/>
                  <a:pt x="156" y="1177"/>
                </a:cubicBezTo>
                <a:cubicBezTo>
                  <a:pt x="167" y="1210"/>
                  <a:pt x="165" y="1262"/>
                  <a:pt x="164" y="1289"/>
                </a:cubicBezTo>
                <a:cubicBezTo>
                  <a:pt x="163" y="1316"/>
                  <a:pt x="121" y="1325"/>
                  <a:pt x="148" y="1337"/>
                </a:cubicBezTo>
                <a:cubicBezTo>
                  <a:pt x="175" y="1349"/>
                  <a:pt x="296" y="1552"/>
                  <a:pt x="324" y="1361"/>
                </a:cubicBezTo>
                <a:cubicBezTo>
                  <a:pt x="352" y="1170"/>
                  <a:pt x="357" y="386"/>
                  <a:pt x="316" y="193"/>
                </a:cubicBezTo>
                <a:cubicBezTo>
                  <a:pt x="275" y="0"/>
                  <a:pt x="127" y="145"/>
                  <a:pt x="76" y="201"/>
                </a:cubicBezTo>
                <a:cubicBezTo>
                  <a:pt x="25" y="257"/>
                  <a:pt x="8" y="457"/>
                  <a:pt x="4" y="5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03" name="Oval 28">
            <a:extLst>
              <a:ext uri="{FF2B5EF4-FFF2-40B4-BE49-F238E27FC236}">
                <a16:creationId xmlns:a16="http://schemas.microsoft.com/office/drawing/2014/main" id="{5FC8EDA3-BCBD-A9F3-DD57-EBCFB54BF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838" y="2751138"/>
            <a:ext cx="203200" cy="203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04" name="Line 29">
            <a:extLst>
              <a:ext uri="{FF2B5EF4-FFF2-40B4-BE49-F238E27FC236}">
                <a16:creationId xmlns:a16="http://schemas.microsoft.com/office/drawing/2014/main" id="{2E0859FB-2A22-BEBC-C98F-C5BD1A7D88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6400" y="2857500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05" name="Line 30">
            <a:extLst>
              <a:ext uri="{FF2B5EF4-FFF2-40B4-BE49-F238E27FC236}">
                <a16:creationId xmlns:a16="http://schemas.microsoft.com/office/drawing/2014/main" id="{E44345FF-5CD6-FBD1-EF2F-F310990CDB37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745288" y="28559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06" name="Line 31">
            <a:extLst>
              <a:ext uri="{FF2B5EF4-FFF2-40B4-BE49-F238E27FC236}">
                <a16:creationId xmlns:a16="http://schemas.microsoft.com/office/drawing/2014/main" id="{EC375E1F-86BE-D5BF-E417-A533132DA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2708275"/>
            <a:ext cx="26670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07" name="Line 32">
            <a:extLst>
              <a:ext uri="{FF2B5EF4-FFF2-40B4-BE49-F238E27FC236}">
                <a16:creationId xmlns:a16="http://schemas.microsoft.com/office/drawing/2014/main" id="{AB69916F-A16C-F3EA-6282-B9C259F21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4500" y="2713038"/>
            <a:ext cx="271463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08" name="Text Box 33">
            <a:extLst>
              <a:ext uri="{FF2B5EF4-FFF2-40B4-BE49-F238E27FC236}">
                <a16:creationId xmlns:a16="http://schemas.microsoft.com/office/drawing/2014/main" id="{E4734A79-1023-7DFC-39BE-F2DA5B336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590800"/>
            <a:ext cx="1074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Lighting</a:t>
            </a:r>
          </a:p>
        </p:txBody>
      </p:sp>
      <p:sp>
        <p:nvSpPr>
          <p:cNvPr id="24609" name="Text Box 34">
            <a:extLst>
              <a:ext uri="{FF2B5EF4-FFF2-40B4-BE49-F238E27FC236}">
                <a16:creationId xmlns:a16="http://schemas.microsoft.com/office/drawing/2014/main" id="{8EBD5DE3-3A20-50AA-90A5-1082A9DBD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487863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Scene</a:t>
            </a:r>
          </a:p>
        </p:txBody>
      </p:sp>
      <p:sp>
        <p:nvSpPr>
          <p:cNvPr id="24610" name="Text Box 35">
            <a:extLst>
              <a:ext uri="{FF2B5EF4-FFF2-40B4-BE49-F238E27FC236}">
                <a16:creationId xmlns:a16="http://schemas.microsoft.com/office/drawing/2014/main" id="{D97DEB08-DEEF-F03F-F1E9-BA331B659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38" y="1697038"/>
            <a:ext cx="1087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Camera</a:t>
            </a:r>
          </a:p>
        </p:txBody>
      </p:sp>
      <p:sp>
        <p:nvSpPr>
          <p:cNvPr id="24611" name="Rectangle 36">
            <a:extLst>
              <a:ext uri="{FF2B5EF4-FFF2-40B4-BE49-F238E27FC236}">
                <a16:creationId xmlns:a16="http://schemas.microsoft.com/office/drawing/2014/main" id="{6A7A27CE-3E46-B924-BEF1-3B3489888F5A}"/>
              </a:ext>
            </a:extLst>
          </p:cNvPr>
          <p:cNvSpPr>
            <a:spLocks noChangeArrowheads="1"/>
          </p:cNvSpPr>
          <p:nvPr/>
        </p:nvSpPr>
        <p:spPr bwMode="auto">
          <a:xfrm rot="2172365">
            <a:off x="4267200" y="2286000"/>
            <a:ext cx="793750" cy="452438"/>
          </a:xfrm>
          <a:prstGeom prst="rect">
            <a:avLst/>
          </a:prstGeom>
          <a:solidFill>
            <a:srgbClr val="EC7600"/>
          </a:solidFill>
          <a:ln w="28575">
            <a:solidFill>
              <a:srgbClr val="4D4D4D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12" name="AutoShape 37">
            <a:extLst>
              <a:ext uri="{FF2B5EF4-FFF2-40B4-BE49-F238E27FC236}">
                <a16:creationId xmlns:a16="http://schemas.microsoft.com/office/drawing/2014/main" id="{A4352274-5CF9-49BD-DCF0-359FDD755B3C}"/>
              </a:ext>
            </a:extLst>
          </p:cNvPr>
          <p:cNvSpPr>
            <a:spLocks noChangeArrowheads="1"/>
          </p:cNvSpPr>
          <p:nvPr/>
        </p:nvSpPr>
        <p:spPr bwMode="auto">
          <a:xfrm rot="7572365">
            <a:off x="4944269" y="2718594"/>
            <a:ext cx="452438" cy="3302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EC7600"/>
          </a:solidFill>
          <a:ln w="28575">
            <a:solidFill>
              <a:srgbClr val="4D4D4D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4613" name="Rectangle 38">
            <a:extLst>
              <a:ext uri="{FF2B5EF4-FFF2-40B4-BE49-F238E27FC236}">
                <a16:creationId xmlns:a16="http://schemas.microsoft.com/office/drawing/2014/main" id="{4CADDF8C-0670-CC60-8EC1-F2D01DD34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400" y="4191000"/>
            <a:ext cx="1651000" cy="1231900"/>
          </a:xfrm>
          <a:prstGeom prst="rect">
            <a:avLst/>
          </a:prstGeom>
          <a:solidFill>
            <a:srgbClr val="FFC145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14" name="AutoShape 39">
            <a:extLst>
              <a:ext uri="{FF2B5EF4-FFF2-40B4-BE49-F238E27FC236}">
                <a16:creationId xmlns:a16="http://schemas.microsoft.com/office/drawing/2014/main" id="{0CEF5DB7-3750-0E3B-83DF-692094EF9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0" y="4271963"/>
            <a:ext cx="1447800" cy="1081087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4615" name="Rectangle 40">
            <a:extLst>
              <a:ext uri="{FF2B5EF4-FFF2-40B4-BE49-F238E27FC236}">
                <a16:creationId xmlns:a16="http://schemas.microsoft.com/office/drawing/2014/main" id="{C0C51255-DDB4-AFB0-4AEA-3480A954D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5486400"/>
            <a:ext cx="1943100" cy="114300"/>
          </a:xfrm>
          <a:prstGeom prst="rect">
            <a:avLst/>
          </a:prstGeom>
          <a:solidFill>
            <a:srgbClr val="FFC145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16" name="Text Box 41">
            <a:extLst>
              <a:ext uri="{FF2B5EF4-FFF2-40B4-BE49-F238E27FC236}">
                <a16:creationId xmlns:a16="http://schemas.microsoft.com/office/drawing/2014/main" id="{562E8770-DC89-566F-0CEE-CD88E5DB9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3743325"/>
            <a:ext cx="1298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Computer</a:t>
            </a:r>
          </a:p>
        </p:txBody>
      </p:sp>
      <p:cxnSp>
        <p:nvCxnSpPr>
          <p:cNvPr id="24617" name="AutoShape 42">
            <a:extLst>
              <a:ext uri="{FF2B5EF4-FFF2-40B4-BE49-F238E27FC236}">
                <a16:creationId xmlns:a16="http://schemas.microsoft.com/office/drawing/2014/main" id="{D9A47E9D-9748-E958-03B4-0851CE00422F}"/>
              </a:ext>
            </a:extLst>
          </p:cNvPr>
          <p:cNvCxnSpPr>
            <a:cxnSpLocks noChangeShapeType="1"/>
            <a:stCxn id="24611" idx="1"/>
            <a:endCxn id="24613" idx="1"/>
          </p:cNvCxnSpPr>
          <p:nvPr/>
        </p:nvCxnSpPr>
        <p:spPr bwMode="auto">
          <a:xfrm rot="10800000" flipV="1">
            <a:off x="1539875" y="2268538"/>
            <a:ext cx="2792413" cy="2538412"/>
          </a:xfrm>
          <a:prstGeom prst="bentConnector3">
            <a:avLst>
              <a:gd name="adj1" fmla="val 107847"/>
            </a:avLst>
          </a:prstGeom>
          <a:noFill/>
          <a:ln w="12700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18" name="Oval 43">
            <a:extLst>
              <a:ext uri="{FF2B5EF4-FFF2-40B4-BE49-F238E27FC236}">
                <a16:creationId xmlns:a16="http://schemas.microsoft.com/office/drawing/2014/main" id="{8C27E254-FFED-0392-AA08-7705F1D2F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1395413"/>
            <a:ext cx="2057400" cy="20066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24619" name="Group 44">
            <a:extLst>
              <a:ext uri="{FF2B5EF4-FFF2-40B4-BE49-F238E27FC236}">
                <a16:creationId xmlns:a16="http://schemas.microsoft.com/office/drawing/2014/main" id="{FB71B549-70E0-9068-8840-D061FF837201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2990850"/>
            <a:ext cx="2057400" cy="2459038"/>
            <a:chOff x="3288" y="1859"/>
            <a:chExt cx="1296" cy="1549"/>
          </a:xfrm>
        </p:grpSpPr>
        <p:sp>
          <p:nvSpPr>
            <p:cNvPr id="24644" name="Line 45">
              <a:extLst>
                <a:ext uri="{FF2B5EF4-FFF2-40B4-BE49-F238E27FC236}">
                  <a16:creationId xmlns:a16="http://schemas.microsoft.com/office/drawing/2014/main" id="{B6C55D92-8171-8E72-3F20-EC9990693A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00" y="2760"/>
              <a:ext cx="192" cy="100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45" name="Line 46">
              <a:extLst>
                <a:ext uri="{FF2B5EF4-FFF2-40B4-BE49-F238E27FC236}">
                  <a16:creationId xmlns:a16="http://schemas.microsoft.com/office/drawing/2014/main" id="{849ADD5A-B503-053E-92DE-9E145A4CB0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96" y="2860"/>
              <a:ext cx="196" cy="0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646" name="Line 47">
              <a:extLst>
                <a:ext uri="{FF2B5EF4-FFF2-40B4-BE49-F238E27FC236}">
                  <a16:creationId xmlns:a16="http://schemas.microsoft.com/office/drawing/2014/main" id="{F35DC6DA-63C7-10BD-1C0D-320C4535A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80" y="2688"/>
              <a:ext cx="108" cy="176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24647" name="Group 48">
              <a:extLst>
                <a:ext uri="{FF2B5EF4-FFF2-40B4-BE49-F238E27FC236}">
                  <a16:creationId xmlns:a16="http://schemas.microsoft.com/office/drawing/2014/main" id="{AC0A0BA1-88AD-5468-3649-9DFE294012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8" y="1859"/>
              <a:ext cx="1296" cy="1549"/>
              <a:chOff x="3288" y="1859"/>
              <a:chExt cx="1296" cy="1549"/>
            </a:xfrm>
          </p:grpSpPr>
          <p:sp>
            <p:nvSpPr>
              <p:cNvPr id="24648" name="Oval 49">
                <a:extLst>
                  <a:ext uri="{FF2B5EF4-FFF2-40B4-BE49-F238E27FC236}">
                    <a16:creationId xmlns:a16="http://schemas.microsoft.com/office/drawing/2014/main" id="{0A718984-BEE7-07A7-074F-5EDBB7F54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144"/>
                <a:ext cx="1296" cy="1264"/>
              </a:xfrm>
              <a:prstGeom prst="ellips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649" name="Text Box 50">
                <a:extLst>
                  <a:ext uri="{FF2B5EF4-FFF2-40B4-BE49-F238E27FC236}">
                    <a16:creationId xmlns:a16="http://schemas.microsoft.com/office/drawing/2014/main" id="{39FBB909-AEC5-2890-502B-48DE7F9841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2" y="1859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4620" name="Group 51">
            <a:extLst>
              <a:ext uri="{FF2B5EF4-FFF2-40B4-BE49-F238E27FC236}">
                <a16:creationId xmlns:a16="http://schemas.microsoft.com/office/drawing/2014/main" id="{CBA50BCD-A848-2219-A402-202A6940415A}"/>
              </a:ext>
            </a:extLst>
          </p:cNvPr>
          <p:cNvGrpSpPr>
            <a:grpSpLocks/>
          </p:cNvGrpSpPr>
          <p:nvPr/>
        </p:nvGrpSpPr>
        <p:grpSpPr bwMode="auto">
          <a:xfrm>
            <a:off x="1196975" y="3644900"/>
            <a:ext cx="2678113" cy="2614613"/>
            <a:chOff x="338" y="2360"/>
            <a:chExt cx="1687" cy="1647"/>
          </a:xfrm>
        </p:grpSpPr>
        <p:sp>
          <p:nvSpPr>
            <p:cNvPr id="24642" name="Oval 52">
              <a:extLst>
                <a:ext uri="{FF2B5EF4-FFF2-40B4-BE49-F238E27FC236}">
                  <a16:creationId xmlns:a16="http://schemas.microsoft.com/office/drawing/2014/main" id="{F990D592-1C10-C70B-9261-0E11F7BB0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360"/>
              <a:ext cx="1368" cy="1392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4643" name="Text Box 53">
              <a:extLst>
                <a:ext uri="{FF2B5EF4-FFF2-40B4-BE49-F238E27FC236}">
                  <a16:creationId xmlns:a16="http://schemas.microsoft.com/office/drawing/2014/main" id="{06385318-C9D6-28D9-EB6D-9337A5BDC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" y="3757"/>
              <a:ext cx="16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   Scene Interpretation</a:t>
              </a:r>
            </a:p>
          </p:txBody>
        </p:sp>
      </p:grpSp>
      <p:sp>
        <p:nvSpPr>
          <p:cNvPr id="24621" name="Oval 54">
            <a:extLst>
              <a:ext uri="{FF2B5EF4-FFF2-40B4-BE49-F238E27FC236}">
                <a16:creationId xmlns:a16="http://schemas.microsoft.com/office/drawing/2014/main" id="{CF5184A9-1340-2A08-63A9-6E8EC9BF2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1395413"/>
            <a:ext cx="2057400" cy="20066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22" name="Freeform 55">
            <a:extLst>
              <a:ext uri="{FF2B5EF4-FFF2-40B4-BE49-F238E27FC236}">
                <a16:creationId xmlns:a16="http://schemas.microsoft.com/office/drawing/2014/main" id="{66998989-CF96-8595-A0CC-355BCFF7D9C0}"/>
              </a:ext>
            </a:extLst>
          </p:cNvPr>
          <p:cNvSpPr>
            <a:spLocks/>
          </p:cNvSpPr>
          <p:nvPr/>
        </p:nvSpPr>
        <p:spPr bwMode="auto">
          <a:xfrm>
            <a:off x="6205538" y="5740400"/>
            <a:ext cx="2112962" cy="433388"/>
          </a:xfrm>
          <a:custGeom>
            <a:avLst/>
            <a:gdLst>
              <a:gd name="T0" fmla="*/ 0 w 2816"/>
              <a:gd name="T1" fmla="*/ 2147483646 h 608"/>
              <a:gd name="T2" fmla="*/ 2147483646 w 2816"/>
              <a:gd name="T3" fmla="*/ 2147483646 h 608"/>
              <a:gd name="T4" fmla="*/ 2147483646 w 2816"/>
              <a:gd name="T5" fmla="*/ 2147483646 h 608"/>
              <a:gd name="T6" fmla="*/ 2147483646 w 2816"/>
              <a:gd name="T7" fmla="*/ 2147483646 h 608"/>
              <a:gd name="T8" fmla="*/ 2147483646 w 2816"/>
              <a:gd name="T9" fmla="*/ 2147483646 h 608"/>
              <a:gd name="T10" fmla="*/ 2147483646 w 2816"/>
              <a:gd name="T11" fmla="*/ 2147483646 h 608"/>
              <a:gd name="T12" fmla="*/ 2147483646 w 2816"/>
              <a:gd name="T13" fmla="*/ 2147483646 h 608"/>
              <a:gd name="T14" fmla="*/ 2147483646 w 2816"/>
              <a:gd name="T15" fmla="*/ 2147483646 h 608"/>
              <a:gd name="T16" fmla="*/ 2147483646 w 2816"/>
              <a:gd name="T17" fmla="*/ 2147483646 h 608"/>
              <a:gd name="T18" fmla="*/ 2147483646 w 2816"/>
              <a:gd name="T19" fmla="*/ 0 h 608"/>
              <a:gd name="T20" fmla="*/ 2147483646 w 2816"/>
              <a:gd name="T21" fmla="*/ 2147483646 h 608"/>
              <a:gd name="T22" fmla="*/ 2147483646 w 2816"/>
              <a:gd name="T23" fmla="*/ 2147483646 h 608"/>
              <a:gd name="T24" fmla="*/ 2147483646 w 2816"/>
              <a:gd name="T25" fmla="*/ 2147483646 h 608"/>
              <a:gd name="T26" fmla="*/ 2147483646 w 2816"/>
              <a:gd name="T27" fmla="*/ 2147483646 h 608"/>
              <a:gd name="T28" fmla="*/ 2147483646 w 2816"/>
              <a:gd name="T29" fmla="*/ 2147483646 h 608"/>
              <a:gd name="T30" fmla="*/ 2147483646 w 2816"/>
              <a:gd name="T31" fmla="*/ 2147483646 h 608"/>
              <a:gd name="T32" fmla="*/ 2147483646 w 2816"/>
              <a:gd name="T33" fmla="*/ 2147483646 h 608"/>
              <a:gd name="T34" fmla="*/ 2147483646 w 2816"/>
              <a:gd name="T35" fmla="*/ 2147483646 h 608"/>
              <a:gd name="T36" fmla="*/ 2147483646 w 2816"/>
              <a:gd name="T37" fmla="*/ 2147483646 h 608"/>
              <a:gd name="T38" fmla="*/ 2147483646 w 2816"/>
              <a:gd name="T39" fmla="*/ 2147483646 h 608"/>
              <a:gd name="T40" fmla="*/ 2147483646 w 2816"/>
              <a:gd name="T41" fmla="*/ 2147483646 h 608"/>
              <a:gd name="T42" fmla="*/ 2147483646 w 2816"/>
              <a:gd name="T43" fmla="*/ 2147483646 h 608"/>
              <a:gd name="T44" fmla="*/ 2147483646 w 2816"/>
              <a:gd name="T45" fmla="*/ 2147483646 h 608"/>
              <a:gd name="T46" fmla="*/ 2147483646 w 2816"/>
              <a:gd name="T47" fmla="*/ 2147483646 h 608"/>
              <a:gd name="T48" fmla="*/ 2147483646 w 2816"/>
              <a:gd name="T49" fmla="*/ 2147483646 h 608"/>
              <a:gd name="T50" fmla="*/ 2147483646 w 2816"/>
              <a:gd name="T51" fmla="*/ 2147483646 h 608"/>
              <a:gd name="T52" fmla="*/ 2147483646 w 2816"/>
              <a:gd name="T53" fmla="*/ 2147483646 h 608"/>
              <a:gd name="T54" fmla="*/ 2147483646 w 2816"/>
              <a:gd name="T55" fmla="*/ 2147483646 h 608"/>
              <a:gd name="T56" fmla="*/ 2147483646 w 2816"/>
              <a:gd name="T57" fmla="*/ 2147483646 h 608"/>
              <a:gd name="T58" fmla="*/ 2147483646 w 2816"/>
              <a:gd name="T59" fmla="*/ 2147483646 h 608"/>
              <a:gd name="T60" fmla="*/ 2147483646 w 2816"/>
              <a:gd name="T61" fmla="*/ 2147483646 h 608"/>
              <a:gd name="T62" fmla="*/ 2147483646 w 2816"/>
              <a:gd name="T63" fmla="*/ 2147483646 h 608"/>
              <a:gd name="T64" fmla="*/ 2147483646 w 2816"/>
              <a:gd name="T65" fmla="*/ 2147483646 h 608"/>
              <a:gd name="T66" fmla="*/ 2147483646 w 2816"/>
              <a:gd name="T67" fmla="*/ 2147483646 h 608"/>
              <a:gd name="T68" fmla="*/ 2147483646 w 2816"/>
              <a:gd name="T69" fmla="*/ 2147483646 h 608"/>
              <a:gd name="T70" fmla="*/ 2147483646 w 2816"/>
              <a:gd name="T71" fmla="*/ 2147483646 h 608"/>
              <a:gd name="T72" fmla="*/ 2147483646 w 2816"/>
              <a:gd name="T73" fmla="*/ 2147483646 h 608"/>
              <a:gd name="T74" fmla="*/ 2147483646 w 2816"/>
              <a:gd name="T75" fmla="*/ 2147483646 h 608"/>
              <a:gd name="T76" fmla="*/ 2147483646 w 2816"/>
              <a:gd name="T77" fmla="*/ 2147483646 h 608"/>
              <a:gd name="T78" fmla="*/ 2147483646 w 2816"/>
              <a:gd name="T79" fmla="*/ 2147483646 h 608"/>
              <a:gd name="T80" fmla="*/ 2147483646 w 2816"/>
              <a:gd name="T81" fmla="*/ 2147483646 h 608"/>
              <a:gd name="T82" fmla="*/ 2147483646 w 2816"/>
              <a:gd name="T83" fmla="*/ 2147483646 h 608"/>
              <a:gd name="T84" fmla="*/ 2147483646 w 2816"/>
              <a:gd name="T85" fmla="*/ 2147483646 h 60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816"/>
              <a:gd name="T130" fmla="*/ 0 h 608"/>
              <a:gd name="T131" fmla="*/ 2816 w 2816"/>
              <a:gd name="T132" fmla="*/ 608 h 60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816" h="608">
                <a:moveTo>
                  <a:pt x="0" y="264"/>
                </a:moveTo>
                <a:cubicBezTo>
                  <a:pt x="24" y="275"/>
                  <a:pt x="72" y="296"/>
                  <a:pt x="72" y="296"/>
                </a:cubicBezTo>
                <a:lnTo>
                  <a:pt x="144" y="288"/>
                </a:lnTo>
                <a:lnTo>
                  <a:pt x="168" y="184"/>
                </a:lnTo>
                <a:lnTo>
                  <a:pt x="200" y="80"/>
                </a:lnTo>
                <a:lnTo>
                  <a:pt x="248" y="16"/>
                </a:lnTo>
                <a:lnTo>
                  <a:pt x="352" y="24"/>
                </a:lnTo>
                <a:lnTo>
                  <a:pt x="448" y="88"/>
                </a:lnTo>
                <a:lnTo>
                  <a:pt x="528" y="80"/>
                </a:lnTo>
                <a:lnTo>
                  <a:pt x="544" y="0"/>
                </a:lnTo>
                <a:lnTo>
                  <a:pt x="592" y="16"/>
                </a:lnTo>
                <a:lnTo>
                  <a:pt x="664" y="104"/>
                </a:lnTo>
                <a:lnTo>
                  <a:pt x="768" y="144"/>
                </a:lnTo>
                <a:lnTo>
                  <a:pt x="880" y="184"/>
                </a:lnTo>
                <a:lnTo>
                  <a:pt x="984" y="184"/>
                </a:lnTo>
                <a:lnTo>
                  <a:pt x="1104" y="232"/>
                </a:lnTo>
                <a:lnTo>
                  <a:pt x="1120" y="280"/>
                </a:lnTo>
                <a:lnTo>
                  <a:pt x="1136" y="328"/>
                </a:lnTo>
                <a:lnTo>
                  <a:pt x="1080" y="352"/>
                </a:lnTo>
                <a:lnTo>
                  <a:pt x="1032" y="392"/>
                </a:lnTo>
                <a:lnTo>
                  <a:pt x="1000" y="456"/>
                </a:lnTo>
                <a:lnTo>
                  <a:pt x="1024" y="536"/>
                </a:lnTo>
                <a:lnTo>
                  <a:pt x="1096" y="576"/>
                </a:lnTo>
                <a:lnTo>
                  <a:pt x="1216" y="568"/>
                </a:lnTo>
                <a:lnTo>
                  <a:pt x="1320" y="520"/>
                </a:lnTo>
                <a:lnTo>
                  <a:pt x="1352" y="440"/>
                </a:lnTo>
                <a:lnTo>
                  <a:pt x="1472" y="376"/>
                </a:lnTo>
                <a:lnTo>
                  <a:pt x="1544" y="472"/>
                </a:lnTo>
                <a:lnTo>
                  <a:pt x="1672" y="496"/>
                </a:lnTo>
                <a:lnTo>
                  <a:pt x="1752" y="480"/>
                </a:lnTo>
                <a:lnTo>
                  <a:pt x="1744" y="552"/>
                </a:lnTo>
                <a:lnTo>
                  <a:pt x="1856" y="608"/>
                </a:lnTo>
                <a:lnTo>
                  <a:pt x="1976" y="576"/>
                </a:lnTo>
                <a:lnTo>
                  <a:pt x="2024" y="488"/>
                </a:lnTo>
                <a:lnTo>
                  <a:pt x="2144" y="408"/>
                </a:lnTo>
                <a:lnTo>
                  <a:pt x="2240" y="440"/>
                </a:lnTo>
                <a:lnTo>
                  <a:pt x="2360" y="440"/>
                </a:lnTo>
                <a:lnTo>
                  <a:pt x="2424" y="400"/>
                </a:lnTo>
                <a:lnTo>
                  <a:pt x="2480" y="488"/>
                </a:lnTo>
                <a:lnTo>
                  <a:pt x="2600" y="520"/>
                </a:lnTo>
                <a:lnTo>
                  <a:pt x="2712" y="488"/>
                </a:lnTo>
                <a:lnTo>
                  <a:pt x="2792" y="400"/>
                </a:lnTo>
                <a:lnTo>
                  <a:pt x="2816" y="360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23" name="Rectangle 56">
            <a:extLst>
              <a:ext uri="{FF2B5EF4-FFF2-40B4-BE49-F238E27FC236}">
                <a16:creationId xmlns:a16="http://schemas.microsoft.com/office/drawing/2014/main" id="{FC68780C-053F-3973-D4A1-07556E7A6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5951538"/>
            <a:ext cx="671513" cy="266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24" name="Rectangle 57">
            <a:extLst>
              <a:ext uri="{FF2B5EF4-FFF2-40B4-BE49-F238E27FC236}">
                <a16:creationId xmlns:a16="http://schemas.microsoft.com/office/drawing/2014/main" id="{08CBEFC0-78BC-5B6E-58ED-D2109778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300" y="5808663"/>
            <a:ext cx="407988" cy="250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25" name="Rectangle 58">
            <a:extLst>
              <a:ext uri="{FF2B5EF4-FFF2-40B4-BE49-F238E27FC236}">
                <a16:creationId xmlns:a16="http://schemas.microsoft.com/office/drawing/2014/main" id="{77C077C1-6DCD-5FDB-A02C-AFC3CA0F1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5762625"/>
            <a:ext cx="138112" cy="246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26" name="Rectangle 59">
            <a:extLst>
              <a:ext uri="{FF2B5EF4-FFF2-40B4-BE49-F238E27FC236}">
                <a16:creationId xmlns:a16="http://schemas.microsoft.com/office/drawing/2014/main" id="{3FFA5616-8D4A-0436-0111-BC7109E50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0" y="6048375"/>
            <a:ext cx="276225" cy="165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27" name="Rectangle 60">
            <a:extLst>
              <a:ext uri="{FF2B5EF4-FFF2-40B4-BE49-F238E27FC236}">
                <a16:creationId xmlns:a16="http://schemas.microsoft.com/office/drawing/2014/main" id="{AB4E20C9-794E-2DCE-E83D-41276FD55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275" y="6105525"/>
            <a:ext cx="349250" cy="165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28" name="Rectangle 61">
            <a:extLst>
              <a:ext uri="{FF2B5EF4-FFF2-40B4-BE49-F238E27FC236}">
                <a16:creationId xmlns:a16="http://schemas.microsoft.com/office/drawing/2014/main" id="{E7EF4848-74BC-6E39-743F-FF0C814EC9AB}"/>
              </a:ext>
            </a:extLst>
          </p:cNvPr>
          <p:cNvSpPr>
            <a:spLocks noChangeArrowheads="1"/>
          </p:cNvSpPr>
          <p:nvPr/>
        </p:nvSpPr>
        <p:spPr bwMode="auto">
          <a:xfrm rot="-4596332">
            <a:off x="6799262" y="5786438"/>
            <a:ext cx="125413" cy="306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29" name="Rectangle 62">
            <a:extLst>
              <a:ext uri="{FF2B5EF4-FFF2-40B4-BE49-F238E27FC236}">
                <a16:creationId xmlns:a16="http://schemas.microsoft.com/office/drawing/2014/main" id="{4B41FC1D-1E62-F6EC-032D-8CDEC5E5A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5967413"/>
            <a:ext cx="192088" cy="296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30" name="Rectangle 63">
            <a:extLst>
              <a:ext uri="{FF2B5EF4-FFF2-40B4-BE49-F238E27FC236}">
                <a16:creationId xmlns:a16="http://schemas.microsoft.com/office/drawing/2014/main" id="{E17DFD3B-6EBB-A036-D6AA-8BC2D8A7A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6145213"/>
            <a:ext cx="1154113" cy="68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31" name="Rectangle 64">
            <a:extLst>
              <a:ext uri="{FF2B5EF4-FFF2-40B4-BE49-F238E27FC236}">
                <a16:creationId xmlns:a16="http://schemas.microsoft.com/office/drawing/2014/main" id="{80078A01-6150-AAE0-B62F-00D7B54F6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675" y="6081713"/>
            <a:ext cx="334963" cy="193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32" name="Rectangle 65">
            <a:extLst>
              <a:ext uri="{FF2B5EF4-FFF2-40B4-BE49-F238E27FC236}">
                <a16:creationId xmlns:a16="http://schemas.microsoft.com/office/drawing/2014/main" id="{ED3FACC2-0931-6374-E9C7-549ECFF73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725" y="6076950"/>
            <a:ext cx="103188" cy="23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33" name="Rectangle 66">
            <a:extLst>
              <a:ext uri="{FF2B5EF4-FFF2-40B4-BE49-F238E27FC236}">
                <a16:creationId xmlns:a16="http://schemas.microsoft.com/office/drawing/2014/main" id="{418D8F44-9832-6BB5-236E-63F0FEC0F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8175" y="6030913"/>
            <a:ext cx="144463" cy="182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34" name="Rectangle 67">
            <a:extLst>
              <a:ext uri="{FF2B5EF4-FFF2-40B4-BE49-F238E27FC236}">
                <a16:creationId xmlns:a16="http://schemas.microsoft.com/office/drawing/2014/main" id="{CA842AB9-4324-8822-64AC-6DE2AEA12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300" y="6030913"/>
            <a:ext cx="11906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35" name="Rectangle 68">
            <a:extLst>
              <a:ext uri="{FF2B5EF4-FFF2-40B4-BE49-F238E27FC236}">
                <a16:creationId xmlns:a16="http://schemas.microsoft.com/office/drawing/2014/main" id="{EFAD6EDE-063B-8231-0D93-A7D1A8BF1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5757863"/>
            <a:ext cx="84138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36" name="Rectangle 69">
            <a:extLst>
              <a:ext uri="{FF2B5EF4-FFF2-40B4-BE49-F238E27FC236}">
                <a16:creationId xmlns:a16="http://schemas.microsoft.com/office/drawing/2014/main" id="{594F760A-41EF-DED1-31E3-FDC02DCB6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388" y="5649913"/>
            <a:ext cx="90487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37" name="Rectangle 70">
            <a:extLst>
              <a:ext uri="{FF2B5EF4-FFF2-40B4-BE49-F238E27FC236}">
                <a16:creationId xmlns:a16="http://schemas.microsoft.com/office/drawing/2014/main" id="{6C6F877E-B234-1F88-B521-5230CBC55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808663"/>
            <a:ext cx="1828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638" name="Line 71">
            <a:extLst>
              <a:ext uri="{FF2B5EF4-FFF2-40B4-BE49-F238E27FC236}">
                <a16:creationId xmlns:a16="http://schemas.microsoft.com/office/drawing/2014/main" id="{685EC0E3-E18D-8642-5246-D5DD4E1B9A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" y="48006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39" name="Line 72">
            <a:extLst>
              <a:ext uri="{FF2B5EF4-FFF2-40B4-BE49-F238E27FC236}">
                <a16:creationId xmlns:a16="http://schemas.microsoft.com/office/drawing/2014/main" id="{55BDF366-2D25-B081-CCC8-693DB59392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" y="2286000"/>
            <a:ext cx="0" cy="2514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40" name="Line 73">
            <a:extLst>
              <a:ext uri="{FF2B5EF4-FFF2-40B4-BE49-F238E27FC236}">
                <a16:creationId xmlns:a16="http://schemas.microsoft.com/office/drawing/2014/main" id="{114F51D8-B063-3DB1-9A89-C2881381F9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286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41" name="Text Box 74">
            <a:extLst>
              <a:ext uri="{FF2B5EF4-FFF2-40B4-BE49-F238E27FC236}">
                <a16:creationId xmlns:a16="http://schemas.microsoft.com/office/drawing/2014/main" id="{54000102-B21B-4458-967F-0713758E8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6462713"/>
            <a:ext cx="2132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Srinivasa Narasimhan’s slide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4757" y="6039408"/>
            <a:ext cx="4600575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4400">
              <a:lnSpc>
                <a:spcPct val="135100"/>
              </a:lnSpc>
              <a:spcBef>
                <a:spcPts val="100"/>
              </a:spcBef>
            </a:pPr>
            <a:r>
              <a:rPr sz="1600" i="1" dirty="0">
                <a:latin typeface="Arial"/>
                <a:cs typeface="Arial"/>
              </a:rPr>
              <a:t>Pirates</a:t>
            </a:r>
            <a:r>
              <a:rPr sz="1600" i="1" spc="-4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of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the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Carribean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Industrial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Light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Magic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2"/>
              </a:rPr>
              <a:t>Click</a:t>
            </a:r>
            <a:r>
              <a:rPr sz="1600" u="sng" spc="-5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2"/>
              </a:rPr>
              <a:t>here</a:t>
            </a:r>
            <a:r>
              <a:rPr sz="1600" u="sng" spc="-2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2"/>
              </a:rPr>
              <a:t>for</a:t>
            </a:r>
            <a:r>
              <a:rPr sz="1600" u="sng" spc="-2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2"/>
              </a:rPr>
              <a:t>interactive</a:t>
            </a:r>
            <a:r>
              <a:rPr sz="1600" u="sng" spc="-3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600" u="sng" spc="-2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2"/>
              </a:rPr>
              <a:t>demo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9977" y="237490"/>
            <a:ext cx="6457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54704" algn="l"/>
              </a:tabLst>
            </a:pPr>
            <a:r>
              <a:rPr dirty="0"/>
              <a:t>Special</a:t>
            </a:r>
            <a:r>
              <a:rPr spc="-110" dirty="0"/>
              <a:t> </a:t>
            </a:r>
            <a:r>
              <a:rPr spc="-10" dirty="0"/>
              <a:t>effects:</a:t>
            </a:r>
            <a:r>
              <a:rPr dirty="0"/>
              <a:t>	motion</a:t>
            </a:r>
            <a:r>
              <a:rPr spc="-110" dirty="0"/>
              <a:t> </a:t>
            </a:r>
            <a:r>
              <a:rPr spc="-10" dirty="0"/>
              <a:t>capture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33955" y="1143000"/>
            <a:ext cx="5276215" cy="4859020"/>
            <a:chOff x="1933955" y="1143000"/>
            <a:chExt cx="5276215" cy="4859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3955" y="1143000"/>
              <a:ext cx="5276088" cy="2409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8527" y="3581400"/>
              <a:ext cx="5266944" cy="2420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0995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Sports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066800"/>
            <a:ext cx="6096000" cy="4572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92400" y="5901639"/>
            <a:ext cx="4064635" cy="6838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1600" i="1" dirty="0">
                <a:latin typeface="Arial"/>
                <a:cs typeface="Arial"/>
              </a:rPr>
              <a:t>Sportvision</a:t>
            </a:r>
            <a:r>
              <a:rPr sz="1600" i="1" spc="-45" dirty="0">
                <a:latin typeface="Arial"/>
                <a:cs typeface="Arial"/>
              </a:rPr>
              <a:t> </a:t>
            </a:r>
            <a:r>
              <a:rPr sz="1600" dirty="0">
                <a:latin typeface="Arial MT"/>
                <a:cs typeface="Arial MT"/>
              </a:rPr>
              <a:t>first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down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line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1600" dirty="0">
                <a:latin typeface="Arial MT"/>
                <a:cs typeface="Arial MT"/>
              </a:rPr>
              <a:t>Nice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3"/>
              </a:rPr>
              <a:t>explanation</a:t>
            </a:r>
            <a:r>
              <a:rPr sz="1600" spc="-30" dirty="0">
                <a:solidFill>
                  <a:srgbClr val="000066"/>
                </a:solidFill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  <a:hlinkClick r:id="rId4"/>
              </a:rPr>
              <a:t>www.howstuffworks.com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0">
              <a:lnSpc>
                <a:spcPct val="100000"/>
              </a:lnSpc>
              <a:spcBef>
                <a:spcPts val="95"/>
              </a:spcBef>
            </a:pPr>
            <a:r>
              <a:rPr dirty="0"/>
              <a:t>Smart</a:t>
            </a:r>
            <a:r>
              <a:rPr spc="-100" dirty="0"/>
              <a:t> </a:t>
            </a:r>
            <a:r>
              <a:rPr spc="-20" dirty="0"/>
              <a:t>cars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70202"/>
            <a:ext cx="9059799" cy="56806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61864" y="6550862"/>
            <a:ext cx="3797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Slide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content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courtesy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Amnon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Shashua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0">
              <a:lnSpc>
                <a:spcPct val="100000"/>
              </a:lnSpc>
              <a:spcBef>
                <a:spcPts val="95"/>
              </a:spcBef>
            </a:pPr>
            <a:r>
              <a:rPr dirty="0"/>
              <a:t>Smart</a:t>
            </a:r>
            <a:r>
              <a:rPr spc="-100" dirty="0"/>
              <a:t> </a:t>
            </a:r>
            <a:r>
              <a:rPr spc="-20" dirty="0"/>
              <a:t>cars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5255" y="870203"/>
            <a:ext cx="8086725" cy="5530850"/>
            <a:chOff x="905255" y="870203"/>
            <a:chExt cx="8086725" cy="5530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255" y="870203"/>
              <a:ext cx="7781544" cy="40065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600" y="4114799"/>
              <a:ext cx="3048000" cy="2286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61864" y="6550862"/>
            <a:ext cx="3797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Slide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content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courtesy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Amnon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Shashua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2857" y="-57784"/>
            <a:ext cx="60921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15845" marR="5080" indent="-2303145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Vision-</a:t>
            </a:r>
            <a:r>
              <a:rPr dirty="0"/>
              <a:t>based</a:t>
            </a:r>
            <a:r>
              <a:rPr spc="-114" dirty="0"/>
              <a:t> </a:t>
            </a:r>
            <a:r>
              <a:rPr dirty="0"/>
              <a:t>interaction</a:t>
            </a:r>
            <a:r>
              <a:rPr spc="-120" dirty="0"/>
              <a:t> </a:t>
            </a:r>
            <a:r>
              <a:rPr spc="-20" dirty="0"/>
              <a:t>(and </a:t>
            </a:r>
            <a:r>
              <a:rPr spc="-10" dirty="0"/>
              <a:t>games)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085847"/>
            <a:ext cx="2476500" cy="32666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400" y="3733800"/>
            <a:ext cx="3352800" cy="22311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6800" y="1066800"/>
            <a:ext cx="3429000" cy="20208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9641" y="4448936"/>
            <a:ext cx="8655050" cy="2199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48576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Nintendo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Wii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has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camera-</a:t>
            </a:r>
            <a:r>
              <a:rPr sz="1600" dirty="0">
                <a:latin typeface="Arial MT"/>
                <a:cs typeface="Arial MT"/>
              </a:rPr>
              <a:t>based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IR </a:t>
            </a:r>
            <a:r>
              <a:rPr sz="1600" dirty="0">
                <a:latin typeface="Arial MT"/>
                <a:cs typeface="Arial MT"/>
                <a:hlinkClick r:id="rId5"/>
              </a:rPr>
              <a:t>tracking</a:t>
            </a:r>
            <a:r>
              <a:rPr sz="1600" spc="-25" dirty="0">
                <a:latin typeface="Arial MT"/>
                <a:cs typeface="Arial MT"/>
                <a:hlinkClick r:id="rId5"/>
              </a:rPr>
              <a:t> </a:t>
            </a:r>
            <a:r>
              <a:rPr sz="1600" dirty="0">
                <a:latin typeface="Arial MT"/>
                <a:cs typeface="Arial MT"/>
                <a:hlinkClick r:id="rId5"/>
              </a:rPr>
              <a:t>built</a:t>
            </a:r>
            <a:r>
              <a:rPr sz="1600" spc="-35" dirty="0">
                <a:latin typeface="Arial MT"/>
                <a:cs typeface="Arial MT"/>
                <a:hlinkClick r:id="rId5"/>
              </a:rPr>
              <a:t> </a:t>
            </a:r>
            <a:r>
              <a:rPr sz="1600" dirty="0">
                <a:latin typeface="Arial MT"/>
                <a:cs typeface="Arial MT"/>
                <a:hlinkClick r:id="rId5"/>
              </a:rPr>
              <a:t>in.</a:t>
            </a:r>
            <a:r>
              <a:rPr sz="1600" spc="409" dirty="0">
                <a:latin typeface="Arial MT"/>
                <a:cs typeface="Arial MT"/>
                <a:hlinkClick r:id="rId5"/>
              </a:rPr>
              <a:t> </a:t>
            </a:r>
            <a:r>
              <a:rPr sz="1600" dirty="0">
                <a:latin typeface="Arial MT"/>
                <a:cs typeface="Arial MT"/>
                <a:hlinkClick r:id="rId5"/>
              </a:rPr>
              <a:t>See</a:t>
            </a:r>
            <a:r>
              <a:rPr sz="1600" spc="-10" dirty="0">
                <a:latin typeface="Arial MT"/>
                <a:cs typeface="Arial MT"/>
                <a:hlinkClick r:id="rId5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5"/>
              </a:rPr>
              <a:t>Lee’s</a:t>
            </a:r>
            <a:r>
              <a:rPr sz="1600" u="sng" spc="-3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5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5"/>
              </a:rPr>
              <a:t>work </a:t>
            </a:r>
            <a:r>
              <a:rPr sz="1600" u="sng" spc="-2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5"/>
              </a:rPr>
              <a:t>at</a:t>
            </a:r>
            <a:r>
              <a:rPr sz="1600" spc="-25" dirty="0">
                <a:solidFill>
                  <a:srgbClr val="000066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5"/>
              </a:rPr>
              <a:t>CMU</a:t>
            </a: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5"/>
              </a:rPr>
              <a:t> </a:t>
            </a:r>
            <a:r>
              <a:rPr sz="1600" dirty="0">
                <a:latin typeface="Arial MT"/>
                <a:cs typeface="Arial MT"/>
                <a:hlinkClick r:id="rId5"/>
              </a:rPr>
              <a:t>on</a:t>
            </a:r>
            <a:r>
              <a:rPr sz="1600" spc="-25" dirty="0">
                <a:latin typeface="Arial MT"/>
                <a:cs typeface="Arial MT"/>
                <a:hlinkClick r:id="rId5"/>
              </a:rPr>
              <a:t> </a:t>
            </a:r>
            <a:r>
              <a:rPr sz="1600" dirty="0">
                <a:latin typeface="Arial MT"/>
                <a:cs typeface="Arial MT"/>
                <a:hlinkClick r:id="rId5"/>
              </a:rPr>
              <a:t>clever</a:t>
            </a:r>
            <a:r>
              <a:rPr sz="1600" spc="-25" dirty="0">
                <a:latin typeface="Arial MT"/>
                <a:cs typeface="Arial MT"/>
                <a:hlinkClick r:id="rId5"/>
              </a:rPr>
              <a:t> </a:t>
            </a:r>
            <a:r>
              <a:rPr sz="1600" dirty="0">
                <a:latin typeface="Arial MT"/>
                <a:cs typeface="Arial MT"/>
                <a:hlinkClick r:id="rId5"/>
              </a:rPr>
              <a:t>tricks</a:t>
            </a:r>
            <a:r>
              <a:rPr sz="1600" spc="-20" dirty="0">
                <a:latin typeface="Arial MT"/>
                <a:cs typeface="Arial MT"/>
                <a:hlinkClick r:id="rId5"/>
              </a:rPr>
              <a:t> </a:t>
            </a:r>
            <a:r>
              <a:rPr sz="1600" dirty="0">
                <a:latin typeface="Arial MT"/>
                <a:cs typeface="Arial MT"/>
                <a:hlinkClick r:id="rId5"/>
              </a:rPr>
              <a:t>on</a:t>
            </a:r>
            <a:r>
              <a:rPr sz="1600" spc="-25" dirty="0">
                <a:latin typeface="Arial MT"/>
                <a:cs typeface="Arial MT"/>
                <a:hlinkClick r:id="rId5"/>
              </a:rPr>
              <a:t> </a:t>
            </a:r>
            <a:r>
              <a:rPr sz="1600" dirty="0">
                <a:latin typeface="Arial MT"/>
                <a:cs typeface="Arial MT"/>
                <a:hlinkClick r:id="rId5"/>
              </a:rPr>
              <a:t>using</a:t>
            </a:r>
            <a:r>
              <a:rPr sz="1600" spc="-30" dirty="0">
                <a:latin typeface="Arial MT"/>
                <a:cs typeface="Arial MT"/>
                <a:hlinkClick r:id="rId5"/>
              </a:rPr>
              <a:t> </a:t>
            </a:r>
            <a:r>
              <a:rPr sz="1600" dirty="0">
                <a:latin typeface="Arial MT"/>
                <a:cs typeface="Arial MT"/>
                <a:hlinkClick r:id="rId5"/>
              </a:rPr>
              <a:t>it</a:t>
            </a:r>
            <a:r>
              <a:rPr sz="1600" spc="-10" dirty="0">
                <a:latin typeface="Arial MT"/>
                <a:cs typeface="Arial MT"/>
                <a:hlinkClick r:id="rId5"/>
              </a:rPr>
              <a:t> </a:t>
            </a:r>
            <a:r>
              <a:rPr sz="1600" spc="-25" dirty="0">
                <a:latin typeface="Arial MT"/>
                <a:cs typeface="Arial MT"/>
                <a:hlinkClick r:id="rId5"/>
              </a:rPr>
              <a:t>to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create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6"/>
              </a:rPr>
              <a:t>multi-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6"/>
              </a:rPr>
              <a:t>touch</a:t>
            </a:r>
            <a:r>
              <a:rPr sz="1600" u="sng" spc="-3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6"/>
              </a:rPr>
              <a:t>display</a:t>
            </a:r>
            <a:r>
              <a:rPr sz="1600" spc="-10" dirty="0">
                <a:latin typeface="Arial MT"/>
                <a:cs typeface="Arial MT"/>
              </a:rPr>
              <a:t>!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600">
              <a:latin typeface="Arial MT"/>
              <a:cs typeface="Arial MT"/>
            </a:endParaRPr>
          </a:p>
          <a:p>
            <a:pPr marL="3693160">
              <a:lnSpc>
                <a:spcPct val="100000"/>
              </a:lnSpc>
            </a:pPr>
            <a:r>
              <a:rPr sz="1600" i="1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“Game</a:t>
            </a:r>
            <a:r>
              <a:rPr sz="1600" i="1" u="sng" spc="-2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600" i="1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turns</a:t>
            </a:r>
            <a:r>
              <a:rPr sz="1600" i="1" u="sng" spc="-4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600" i="1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moviegoers</a:t>
            </a:r>
            <a:r>
              <a:rPr sz="1600" i="1" u="sng" spc="-5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600" i="1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into</a:t>
            </a:r>
            <a:r>
              <a:rPr sz="1600" i="1" u="sng" spc="-6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600" i="1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Human</a:t>
            </a:r>
            <a:r>
              <a:rPr sz="1600" i="1" u="sng" spc="-3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600" i="1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"/>
                <a:cs typeface="Arial"/>
                <a:hlinkClick r:id="rId7"/>
              </a:rPr>
              <a:t>Joysticks”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7"/>
              </a:rPr>
              <a:t>,</a:t>
            </a:r>
            <a:r>
              <a:rPr sz="1600" u="sng" spc="-5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CNET</a:t>
            </a:r>
            <a:endParaRPr sz="1600">
              <a:latin typeface="Arial MT"/>
              <a:cs typeface="Arial MT"/>
            </a:endParaRPr>
          </a:p>
          <a:p>
            <a:pPr marL="3693160">
              <a:lnSpc>
                <a:spcPct val="100000"/>
              </a:lnSpc>
              <a:spcBef>
                <a:spcPts val="675"/>
              </a:spcBef>
            </a:pPr>
            <a:r>
              <a:rPr sz="1600" dirty="0">
                <a:latin typeface="Arial MT"/>
                <a:cs typeface="Arial MT"/>
              </a:rPr>
              <a:t>Camera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tracking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crowd,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based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8"/>
              </a:rPr>
              <a:t>this</a:t>
            </a:r>
            <a:r>
              <a:rPr sz="1600" u="sng" spc="-2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8"/>
              </a:rPr>
              <a:t> </a:t>
            </a: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8"/>
              </a:rPr>
              <a:t>work</a:t>
            </a:r>
            <a:r>
              <a:rPr sz="1600" spc="-10" dirty="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0228" y="3150235"/>
            <a:ext cx="3641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9"/>
              </a:rPr>
              <a:t>Digimask</a:t>
            </a:r>
            <a:r>
              <a:rPr sz="1600" dirty="0">
                <a:latin typeface="Arial MT"/>
                <a:cs typeface="Arial MT"/>
              </a:rPr>
              <a:t>:</a:t>
            </a:r>
            <a:r>
              <a:rPr sz="1600" spc="4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put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face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3D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avatar.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8250">
              <a:lnSpc>
                <a:spcPct val="100000"/>
              </a:lnSpc>
              <a:spcBef>
                <a:spcPts val="95"/>
              </a:spcBef>
            </a:pPr>
            <a:r>
              <a:rPr dirty="0"/>
              <a:t>Vision</a:t>
            </a:r>
            <a:r>
              <a:rPr spc="-70" dirty="0"/>
              <a:t> </a:t>
            </a:r>
            <a:r>
              <a:rPr dirty="0"/>
              <a:t>in</a:t>
            </a:r>
            <a:r>
              <a:rPr spc="-65" dirty="0"/>
              <a:t> </a:t>
            </a:r>
            <a:r>
              <a:rPr spc="-10" dirty="0"/>
              <a:t>space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277111"/>
            <a:ext cx="8534400" cy="23332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4540" y="4431708"/>
            <a:ext cx="7532370" cy="20066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800" dirty="0">
                <a:latin typeface="Arial MT"/>
                <a:cs typeface="Arial MT"/>
              </a:rPr>
              <a:t>Vision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systems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(JPL)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used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several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tasks</a:t>
            </a:r>
            <a:endParaRPr sz="2800">
              <a:latin typeface="Arial MT"/>
              <a:cs typeface="Arial MT"/>
            </a:endParaRPr>
          </a:p>
          <a:p>
            <a:pPr marL="756285" indent="-286385">
              <a:lnSpc>
                <a:spcPct val="100000"/>
              </a:lnSpc>
              <a:spcBef>
                <a:spcPts val="500"/>
              </a:spcBef>
              <a:buChar char="•"/>
              <a:tabLst>
                <a:tab pos="756285" algn="l"/>
              </a:tabLst>
            </a:pPr>
            <a:r>
              <a:rPr sz="2000" dirty="0">
                <a:latin typeface="Arial MT"/>
                <a:cs typeface="Arial MT"/>
              </a:rPr>
              <a:t>Panorama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stitching</a:t>
            </a:r>
            <a:endParaRPr sz="2000">
              <a:latin typeface="Arial MT"/>
              <a:cs typeface="Arial MT"/>
            </a:endParaRPr>
          </a:p>
          <a:p>
            <a:pPr marL="756285" indent="-286385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</a:tabLst>
            </a:pPr>
            <a:r>
              <a:rPr sz="2000" dirty="0">
                <a:latin typeface="Arial MT"/>
                <a:cs typeface="Arial MT"/>
              </a:rPr>
              <a:t>3D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terrain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modeling</a:t>
            </a:r>
            <a:endParaRPr sz="2000">
              <a:latin typeface="Arial MT"/>
              <a:cs typeface="Arial MT"/>
            </a:endParaRPr>
          </a:p>
          <a:p>
            <a:pPr marL="756285" indent="-286385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</a:tabLst>
            </a:pPr>
            <a:r>
              <a:rPr sz="2000" dirty="0">
                <a:latin typeface="Arial MT"/>
                <a:cs typeface="Arial MT"/>
              </a:rPr>
              <a:t>Obstacle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detection,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position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tracking</a:t>
            </a:r>
            <a:endParaRPr sz="2000">
              <a:latin typeface="Arial MT"/>
              <a:cs typeface="Arial MT"/>
            </a:endParaRPr>
          </a:p>
          <a:p>
            <a:pPr marL="756285" indent="-286385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</a:tabLst>
            </a:pP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“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3"/>
              </a:rPr>
              <a:t>Computer</a:t>
            </a:r>
            <a:r>
              <a:rPr sz="2000" u="sng" spc="-6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3"/>
              </a:rPr>
              <a:t>Vision</a:t>
            </a:r>
            <a:r>
              <a:rPr sz="2000" u="sng" spc="-1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3"/>
              </a:rPr>
              <a:t>on</a:t>
            </a:r>
            <a:r>
              <a:rPr sz="2000" u="sng" spc="-3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0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3"/>
              </a:rPr>
              <a:t>Mars</a:t>
            </a:r>
            <a:r>
              <a:rPr sz="2000" dirty="0">
                <a:latin typeface="Arial MT"/>
                <a:cs typeface="Arial MT"/>
              </a:rPr>
              <a:t>”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Matthies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25" dirty="0">
                <a:latin typeface="Arial MT"/>
                <a:cs typeface="Arial MT"/>
              </a:rPr>
              <a:t> al.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244" y="3640328"/>
            <a:ext cx="69608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NASA'S</a:t>
            </a:r>
            <a:r>
              <a:rPr sz="1600" u="sng" spc="-7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Mars</a:t>
            </a:r>
            <a:r>
              <a:rPr sz="1600" u="sng" spc="-2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Exploration</a:t>
            </a:r>
            <a:r>
              <a:rPr sz="1600" u="sng" spc="-4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Rover</a:t>
            </a:r>
            <a:r>
              <a:rPr sz="1600" u="sng" spc="-4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Spirit</a:t>
            </a:r>
            <a:r>
              <a:rPr sz="1600" u="sng" spc="-5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captured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westward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view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atop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low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plateau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where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Spirit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spent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closing</a:t>
            </a:r>
            <a:r>
              <a:rPr sz="1600" spc="-5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months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2007.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11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Robotics</a:t>
            </a: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1790700"/>
            <a:ext cx="4419600" cy="3314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72454" y="5306314"/>
            <a:ext cx="2154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http://www.robocup.org/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4800" y="1882139"/>
            <a:ext cx="4029455" cy="32232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8073" y="5201615"/>
            <a:ext cx="348615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9120">
              <a:lnSpc>
                <a:spcPct val="135000"/>
              </a:lnSpc>
              <a:spcBef>
                <a:spcPts val="100"/>
              </a:spcBef>
            </a:pPr>
            <a:r>
              <a:rPr sz="1600" spc="-20" dirty="0">
                <a:latin typeface="Arial MT"/>
                <a:cs typeface="Arial MT"/>
              </a:rPr>
              <a:t>NASA’s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Mars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Spirit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Rover </a:t>
            </a: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7"/>
              </a:rPr>
              <a:t>http://en.wikipedia.org/wiki/Spirit_rover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1085">
              <a:lnSpc>
                <a:spcPct val="100000"/>
              </a:lnSpc>
              <a:spcBef>
                <a:spcPts val="95"/>
              </a:spcBef>
            </a:pPr>
            <a:r>
              <a:rPr dirty="0"/>
              <a:t>Medical</a:t>
            </a:r>
            <a:r>
              <a:rPr spc="-130" dirty="0"/>
              <a:t> </a:t>
            </a:r>
            <a:r>
              <a:rPr spc="-10" dirty="0"/>
              <a:t>imaging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615439"/>
            <a:ext cx="3505200" cy="3505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8723" y="1947672"/>
            <a:ext cx="4494276" cy="28529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41340" y="5049215"/>
            <a:ext cx="198882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5080" indent="-116205">
              <a:lnSpc>
                <a:spcPct val="135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Image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guided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surgery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Grimson</a:t>
            </a:r>
            <a:r>
              <a:rPr sz="1600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et</a:t>
            </a:r>
            <a:r>
              <a:rPr sz="1600" u="sng" spc="-2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00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al.,</a:t>
            </a:r>
            <a:r>
              <a:rPr sz="1600" u="sng" spc="-3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00" u="sng" spc="-25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Arial MT"/>
                <a:cs typeface="Arial MT"/>
                <a:hlinkClick r:id="rId4"/>
              </a:rPr>
              <a:t>MIT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1132" y="5153032"/>
            <a:ext cx="1052830" cy="6851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1600" dirty="0">
                <a:latin typeface="Arial MT"/>
                <a:cs typeface="Arial MT"/>
              </a:rPr>
              <a:t>3D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imaging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1600" dirty="0">
                <a:latin typeface="Arial MT"/>
                <a:cs typeface="Arial MT"/>
              </a:rPr>
              <a:t>MRI,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CT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6105">
              <a:lnSpc>
                <a:spcPct val="100000"/>
              </a:lnSpc>
              <a:spcBef>
                <a:spcPts val="95"/>
              </a:spcBef>
            </a:pPr>
            <a:r>
              <a:rPr dirty="0"/>
              <a:t>Multimedia</a:t>
            </a:r>
            <a:r>
              <a:rPr spc="-150" dirty="0"/>
              <a:t> </a:t>
            </a:r>
            <a:r>
              <a:rPr dirty="0"/>
              <a:t>database</a:t>
            </a:r>
            <a:r>
              <a:rPr spc="-175" dirty="0"/>
              <a:t> </a:t>
            </a:r>
            <a:r>
              <a:rPr spc="-10" dirty="0"/>
              <a:t>applications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27430"/>
            <a:ext cx="6761988" cy="683056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73630">
              <a:lnSpc>
                <a:spcPct val="100000"/>
              </a:lnSpc>
              <a:spcBef>
                <a:spcPts val="95"/>
              </a:spcBef>
            </a:pPr>
            <a:r>
              <a:rPr dirty="0"/>
              <a:t>Labeling</a:t>
            </a:r>
            <a:r>
              <a:rPr spc="-135" dirty="0"/>
              <a:t> </a:t>
            </a:r>
            <a:r>
              <a:rPr spc="-10" dirty="0"/>
              <a:t>images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447800"/>
            <a:ext cx="8648700" cy="1739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3733800"/>
            <a:ext cx="85217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76935">
              <a:lnSpc>
                <a:spcPct val="100000"/>
              </a:lnSpc>
              <a:spcBef>
                <a:spcPts val="95"/>
              </a:spcBef>
            </a:pPr>
            <a:r>
              <a:rPr dirty="0"/>
              <a:t>Computer</a:t>
            </a:r>
            <a:r>
              <a:rPr spc="-105" dirty="0"/>
              <a:t> </a:t>
            </a:r>
            <a:r>
              <a:rPr dirty="0"/>
              <a:t>Graphics</a:t>
            </a:r>
            <a:r>
              <a:rPr spc="-80" dirty="0"/>
              <a:t> </a:t>
            </a:r>
            <a:r>
              <a:rPr dirty="0"/>
              <a:t>-</a:t>
            </a:r>
            <a:r>
              <a:rPr spc="-105" dirty="0"/>
              <a:t> </a:t>
            </a:r>
            <a:r>
              <a:rPr spc="-10" dirty="0"/>
              <a:t>Synthesis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11170" y="2279650"/>
            <a:ext cx="4658360" cy="2321560"/>
            <a:chOff x="3011170" y="2279650"/>
            <a:chExt cx="4658360" cy="2321560"/>
          </a:xfrm>
        </p:grpSpPr>
        <p:sp>
          <p:nvSpPr>
            <p:cNvPr id="4" name="object 4"/>
            <p:cNvSpPr/>
            <p:nvPr/>
          </p:nvSpPr>
          <p:spPr>
            <a:xfrm>
              <a:off x="3017520" y="3328416"/>
              <a:ext cx="303530" cy="269875"/>
            </a:xfrm>
            <a:custGeom>
              <a:avLst/>
              <a:gdLst/>
              <a:ahLst/>
              <a:cxnLst/>
              <a:rect l="l" t="t" r="r" b="b"/>
              <a:pathLst>
                <a:path w="303529" h="269875">
                  <a:moveTo>
                    <a:pt x="75818" y="0"/>
                  </a:moveTo>
                  <a:lnTo>
                    <a:pt x="0" y="134874"/>
                  </a:lnTo>
                  <a:lnTo>
                    <a:pt x="75818" y="269748"/>
                  </a:lnTo>
                  <a:lnTo>
                    <a:pt x="75818" y="202311"/>
                  </a:lnTo>
                  <a:lnTo>
                    <a:pt x="303276" y="202311"/>
                  </a:lnTo>
                  <a:lnTo>
                    <a:pt x="303276" y="67437"/>
                  </a:lnTo>
                  <a:lnTo>
                    <a:pt x="75818" y="67437"/>
                  </a:lnTo>
                  <a:lnTo>
                    <a:pt x="7581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17520" y="3328416"/>
              <a:ext cx="303530" cy="269875"/>
            </a:xfrm>
            <a:custGeom>
              <a:avLst/>
              <a:gdLst/>
              <a:ahLst/>
              <a:cxnLst/>
              <a:rect l="l" t="t" r="r" b="b"/>
              <a:pathLst>
                <a:path w="303529" h="269875">
                  <a:moveTo>
                    <a:pt x="0" y="134874"/>
                  </a:moveTo>
                  <a:lnTo>
                    <a:pt x="75818" y="0"/>
                  </a:lnTo>
                  <a:lnTo>
                    <a:pt x="75818" y="67437"/>
                  </a:lnTo>
                  <a:lnTo>
                    <a:pt x="303276" y="67437"/>
                  </a:lnTo>
                  <a:lnTo>
                    <a:pt x="303276" y="202311"/>
                  </a:lnTo>
                  <a:lnTo>
                    <a:pt x="75818" y="202311"/>
                  </a:lnTo>
                  <a:lnTo>
                    <a:pt x="75818" y="269748"/>
                  </a:lnTo>
                  <a:lnTo>
                    <a:pt x="0" y="1348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67855" y="2293620"/>
              <a:ext cx="741045" cy="2301240"/>
            </a:xfrm>
            <a:custGeom>
              <a:avLst/>
              <a:gdLst/>
              <a:ahLst/>
              <a:cxnLst/>
              <a:rect l="l" t="t" r="r" b="b"/>
              <a:pathLst>
                <a:path w="741045" h="2301240">
                  <a:moveTo>
                    <a:pt x="740664" y="0"/>
                  </a:moveTo>
                  <a:lnTo>
                    <a:pt x="0" y="354202"/>
                  </a:lnTo>
                  <a:lnTo>
                    <a:pt x="0" y="1854961"/>
                  </a:lnTo>
                  <a:lnTo>
                    <a:pt x="740664" y="2301240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67855" y="2293620"/>
              <a:ext cx="741045" cy="2301240"/>
            </a:xfrm>
            <a:custGeom>
              <a:avLst/>
              <a:gdLst/>
              <a:ahLst/>
              <a:cxnLst/>
              <a:rect l="l" t="t" r="r" b="b"/>
              <a:pathLst>
                <a:path w="741045" h="2301240">
                  <a:moveTo>
                    <a:pt x="0" y="354202"/>
                  </a:moveTo>
                  <a:lnTo>
                    <a:pt x="0" y="1854961"/>
                  </a:lnTo>
                  <a:lnTo>
                    <a:pt x="740664" y="2301240"/>
                  </a:lnTo>
                  <a:lnTo>
                    <a:pt x="740664" y="0"/>
                  </a:lnTo>
                  <a:lnTo>
                    <a:pt x="0" y="35420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99376" y="2286000"/>
              <a:ext cx="463550" cy="2299970"/>
            </a:xfrm>
            <a:custGeom>
              <a:avLst/>
              <a:gdLst/>
              <a:ahLst/>
              <a:cxnLst/>
              <a:rect l="l" t="t" r="r" b="b"/>
              <a:pathLst>
                <a:path w="463550" h="2299970">
                  <a:moveTo>
                    <a:pt x="0" y="0"/>
                  </a:moveTo>
                  <a:lnTo>
                    <a:pt x="7874" y="2299716"/>
                  </a:lnTo>
                  <a:lnTo>
                    <a:pt x="463296" y="2080641"/>
                  </a:lnTo>
                  <a:lnTo>
                    <a:pt x="463296" y="303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9376" y="2286000"/>
              <a:ext cx="463550" cy="2299970"/>
            </a:xfrm>
            <a:custGeom>
              <a:avLst/>
              <a:gdLst/>
              <a:ahLst/>
              <a:cxnLst/>
              <a:rect l="l" t="t" r="r" b="b"/>
              <a:pathLst>
                <a:path w="463550" h="2299970">
                  <a:moveTo>
                    <a:pt x="0" y="0"/>
                  </a:moveTo>
                  <a:lnTo>
                    <a:pt x="7874" y="2299716"/>
                  </a:lnTo>
                  <a:lnTo>
                    <a:pt x="463296" y="2080641"/>
                  </a:lnTo>
                  <a:lnTo>
                    <a:pt x="463296" y="30314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67400" y="3130296"/>
              <a:ext cx="809625" cy="906780"/>
            </a:xfrm>
            <a:custGeom>
              <a:avLst/>
              <a:gdLst/>
              <a:ahLst/>
              <a:cxnLst/>
              <a:rect l="l" t="t" r="r" b="b"/>
              <a:pathLst>
                <a:path w="809625" h="906779">
                  <a:moveTo>
                    <a:pt x="809244" y="0"/>
                  </a:moveTo>
                  <a:lnTo>
                    <a:pt x="788621" y="40928"/>
                  </a:lnTo>
                  <a:lnTo>
                    <a:pt x="731190" y="76486"/>
                  </a:lnTo>
                  <a:lnTo>
                    <a:pt x="690753" y="91582"/>
                  </a:lnTo>
                  <a:lnTo>
                    <a:pt x="643609" y="104534"/>
                  </a:lnTo>
                  <a:lnTo>
                    <a:pt x="590592" y="115073"/>
                  </a:lnTo>
                  <a:lnTo>
                    <a:pt x="532534" y="122931"/>
                  </a:lnTo>
                  <a:lnTo>
                    <a:pt x="470266" y="127843"/>
                  </a:lnTo>
                  <a:lnTo>
                    <a:pt x="404622" y="129539"/>
                  </a:lnTo>
                  <a:lnTo>
                    <a:pt x="338977" y="127843"/>
                  </a:lnTo>
                  <a:lnTo>
                    <a:pt x="276709" y="122931"/>
                  </a:lnTo>
                  <a:lnTo>
                    <a:pt x="218651" y="115073"/>
                  </a:lnTo>
                  <a:lnTo>
                    <a:pt x="165634" y="104534"/>
                  </a:lnTo>
                  <a:lnTo>
                    <a:pt x="118490" y="91582"/>
                  </a:lnTo>
                  <a:lnTo>
                    <a:pt x="78053" y="76486"/>
                  </a:lnTo>
                  <a:lnTo>
                    <a:pt x="20622" y="40928"/>
                  </a:lnTo>
                  <a:lnTo>
                    <a:pt x="0" y="0"/>
                  </a:lnTo>
                  <a:lnTo>
                    <a:pt x="0" y="777239"/>
                  </a:lnTo>
                  <a:lnTo>
                    <a:pt x="20622" y="818168"/>
                  </a:lnTo>
                  <a:lnTo>
                    <a:pt x="78053" y="853726"/>
                  </a:lnTo>
                  <a:lnTo>
                    <a:pt x="118490" y="868822"/>
                  </a:lnTo>
                  <a:lnTo>
                    <a:pt x="165634" y="881774"/>
                  </a:lnTo>
                  <a:lnTo>
                    <a:pt x="218651" y="892313"/>
                  </a:lnTo>
                  <a:lnTo>
                    <a:pt x="276709" y="900171"/>
                  </a:lnTo>
                  <a:lnTo>
                    <a:pt x="338977" y="905083"/>
                  </a:lnTo>
                  <a:lnTo>
                    <a:pt x="404622" y="906779"/>
                  </a:lnTo>
                  <a:lnTo>
                    <a:pt x="470266" y="905083"/>
                  </a:lnTo>
                  <a:lnTo>
                    <a:pt x="532534" y="900171"/>
                  </a:lnTo>
                  <a:lnTo>
                    <a:pt x="590592" y="892313"/>
                  </a:lnTo>
                  <a:lnTo>
                    <a:pt x="643609" y="881774"/>
                  </a:lnTo>
                  <a:lnTo>
                    <a:pt x="690753" y="868822"/>
                  </a:lnTo>
                  <a:lnTo>
                    <a:pt x="731190" y="853726"/>
                  </a:lnTo>
                  <a:lnTo>
                    <a:pt x="788621" y="818168"/>
                  </a:lnTo>
                  <a:lnTo>
                    <a:pt x="809244" y="777239"/>
                  </a:lnTo>
                  <a:lnTo>
                    <a:pt x="809244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67400" y="3000755"/>
              <a:ext cx="809625" cy="259079"/>
            </a:xfrm>
            <a:custGeom>
              <a:avLst/>
              <a:gdLst/>
              <a:ahLst/>
              <a:cxnLst/>
              <a:rect l="l" t="t" r="r" b="b"/>
              <a:pathLst>
                <a:path w="809625" h="259079">
                  <a:moveTo>
                    <a:pt x="404622" y="0"/>
                  </a:moveTo>
                  <a:lnTo>
                    <a:pt x="338977" y="1696"/>
                  </a:lnTo>
                  <a:lnTo>
                    <a:pt x="276709" y="6608"/>
                  </a:lnTo>
                  <a:lnTo>
                    <a:pt x="218651" y="14466"/>
                  </a:lnTo>
                  <a:lnTo>
                    <a:pt x="165634" y="25005"/>
                  </a:lnTo>
                  <a:lnTo>
                    <a:pt x="118490" y="37957"/>
                  </a:lnTo>
                  <a:lnTo>
                    <a:pt x="78053" y="53053"/>
                  </a:lnTo>
                  <a:lnTo>
                    <a:pt x="20622" y="88611"/>
                  </a:lnTo>
                  <a:lnTo>
                    <a:pt x="0" y="129540"/>
                  </a:lnTo>
                  <a:lnTo>
                    <a:pt x="5294" y="150541"/>
                  </a:lnTo>
                  <a:lnTo>
                    <a:pt x="45153" y="189052"/>
                  </a:lnTo>
                  <a:lnTo>
                    <a:pt x="118490" y="221122"/>
                  </a:lnTo>
                  <a:lnTo>
                    <a:pt x="165634" y="234074"/>
                  </a:lnTo>
                  <a:lnTo>
                    <a:pt x="218651" y="244613"/>
                  </a:lnTo>
                  <a:lnTo>
                    <a:pt x="276709" y="252471"/>
                  </a:lnTo>
                  <a:lnTo>
                    <a:pt x="338977" y="257383"/>
                  </a:lnTo>
                  <a:lnTo>
                    <a:pt x="404622" y="259080"/>
                  </a:lnTo>
                  <a:lnTo>
                    <a:pt x="470266" y="257383"/>
                  </a:lnTo>
                  <a:lnTo>
                    <a:pt x="532534" y="252471"/>
                  </a:lnTo>
                  <a:lnTo>
                    <a:pt x="590592" y="244613"/>
                  </a:lnTo>
                  <a:lnTo>
                    <a:pt x="643609" y="234074"/>
                  </a:lnTo>
                  <a:lnTo>
                    <a:pt x="690753" y="221122"/>
                  </a:lnTo>
                  <a:lnTo>
                    <a:pt x="731190" y="206026"/>
                  </a:lnTo>
                  <a:lnTo>
                    <a:pt x="788621" y="170468"/>
                  </a:lnTo>
                  <a:lnTo>
                    <a:pt x="809244" y="129540"/>
                  </a:lnTo>
                  <a:lnTo>
                    <a:pt x="803949" y="108538"/>
                  </a:lnTo>
                  <a:lnTo>
                    <a:pt x="764090" y="70027"/>
                  </a:lnTo>
                  <a:lnTo>
                    <a:pt x="690753" y="37957"/>
                  </a:lnTo>
                  <a:lnTo>
                    <a:pt x="643609" y="25005"/>
                  </a:lnTo>
                  <a:lnTo>
                    <a:pt x="590592" y="14466"/>
                  </a:lnTo>
                  <a:lnTo>
                    <a:pt x="532534" y="6608"/>
                  </a:lnTo>
                  <a:lnTo>
                    <a:pt x="470266" y="1696"/>
                  </a:lnTo>
                  <a:lnTo>
                    <a:pt x="404622" y="0"/>
                  </a:lnTo>
                  <a:close/>
                </a:path>
              </a:pathLst>
            </a:custGeom>
            <a:solidFill>
              <a:srgbClr val="666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67400" y="3000755"/>
              <a:ext cx="809625" cy="1036319"/>
            </a:xfrm>
            <a:custGeom>
              <a:avLst/>
              <a:gdLst/>
              <a:ahLst/>
              <a:cxnLst/>
              <a:rect l="l" t="t" r="r" b="b"/>
              <a:pathLst>
                <a:path w="809625" h="1036320">
                  <a:moveTo>
                    <a:pt x="809244" y="129540"/>
                  </a:moveTo>
                  <a:lnTo>
                    <a:pt x="788621" y="170468"/>
                  </a:lnTo>
                  <a:lnTo>
                    <a:pt x="731190" y="206026"/>
                  </a:lnTo>
                  <a:lnTo>
                    <a:pt x="690753" y="221122"/>
                  </a:lnTo>
                  <a:lnTo>
                    <a:pt x="643609" y="234074"/>
                  </a:lnTo>
                  <a:lnTo>
                    <a:pt x="590592" y="244613"/>
                  </a:lnTo>
                  <a:lnTo>
                    <a:pt x="532534" y="252471"/>
                  </a:lnTo>
                  <a:lnTo>
                    <a:pt x="470266" y="257383"/>
                  </a:lnTo>
                  <a:lnTo>
                    <a:pt x="404622" y="259080"/>
                  </a:lnTo>
                  <a:lnTo>
                    <a:pt x="338977" y="257383"/>
                  </a:lnTo>
                  <a:lnTo>
                    <a:pt x="276709" y="252471"/>
                  </a:lnTo>
                  <a:lnTo>
                    <a:pt x="218651" y="244613"/>
                  </a:lnTo>
                  <a:lnTo>
                    <a:pt x="165634" y="234074"/>
                  </a:lnTo>
                  <a:lnTo>
                    <a:pt x="118490" y="221122"/>
                  </a:lnTo>
                  <a:lnTo>
                    <a:pt x="78053" y="206026"/>
                  </a:lnTo>
                  <a:lnTo>
                    <a:pt x="20622" y="170468"/>
                  </a:lnTo>
                  <a:lnTo>
                    <a:pt x="0" y="129540"/>
                  </a:lnTo>
                  <a:lnTo>
                    <a:pt x="5294" y="108538"/>
                  </a:lnTo>
                  <a:lnTo>
                    <a:pt x="45153" y="70027"/>
                  </a:lnTo>
                  <a:lnTo>
                    <a:pt x="118490" y="37957"/>
                  </a:lnTo>
                  <a:lnTo>
                    <a:pt x="165634" y="25005"/>
                  </a:lnTo>
                  <a:lnTo>
                    <a:pt x="218651" y="14466"/>
                  </a:lnTo>
                  <a:lnTo>
                    <a:pt x="276709" y="6608"/>
                  </a:lnTo>
                  <a:lnTo>
                    <a:pt x="338977" y="1696"/>
                  </a:lnTo>
                  <a:lnTo>
                    <a:pt x="404622" y="0"/>
                  </a:lnTo>
                  <a:lnTo>
                    <a:pt x="470266" y="1696"/>
                  </a:lnTo>
                  <a:lnTo>
                    <a:pt x="532534" y="6608"/>
                  </a:lnTo>
                  <a:lnTo>
                    <a:pt x="590592" y="14466"/>
                  </a:lnTo>
                  <a:lnTo>
                    <a:pt x="643609" y="25005"/>
                  </a:lnTo>
                  <a:lnTo>
                    <a:pt x="690753" y="37957"/>
                  </a:lnTo>
                  <a:lnTo>
                    <a:pt x="731190" y="53053"/>
                  </a:lnTo>
                  <a:lnTo>
                    <a:pt x="788621" y="88611"/>
                  </a:lnTo>
                  <a:lnTo>
                    <a:pt x="809244" y="129540"/>
                  </a:lnTo>
                  <a:close/>
                </a:path>
                <a:path w="809625" h="1036320">
                  <a:moveTo>
                    <a:pt x="809244" y="129540"/>
                  </a:moveTo>
                  <a:lnTo>
                    <a:pt x="809244" y="906780"/>
                  </a:lnTo>
                  <a:lnTo>
                    <a:pt x="803949" y="927781"/>
                  </a:lnTo>
                  <a:lnTo>
                    <a:pt x="764090" y="966292"/>
                  </a:lnTo>
                  <a:lnTo>
                    <a:pt x="690753" y="998362"/>
                  </a:lnTo>
                  <a:lnTo>
                    <a:pt x="643609" y="1011314"/>
                  </a:lnTo>
                  <a:lnTo>
                    <a:pt x="590592" y="1021853"/>
                  </a:lnTo>
                  <a:lnTo>
                    <a:pt x="532534" y="1029711"/>
                  </a:lnTo>
                  <a:lnTo>
                    <a:pt x="470266" y="1034623"/>
                  </a:lnTo>
                  <a:lnTo>
                    <a:pt x="404622" y="1036320"/>
                  </a:lnTo>
                  <a:lnTo>
                    <a:pt x="338977" y="1034623"/>
                  </a:lnTo>
                  <a:lnTo>
                    <a:pt x="276709" y="1029711"/>
                  </a:lnTo>
                  <a:lnTo>
                    <a:pt x="218651" y="1021853"/>
                  </a:lnTo>
                  <a:lnTo>
                    <a:pt x="165634" y="1011314"/>
                  </a:lnTo>
                  <a:lnTo>
                    <a:pt x="118490" y="998362"/>
                  </a:lnTo>
                  <a:lnTo>
                    <a:pt x="78053" y="983266"/>
                  </a:lnTo>
                  <a:lnTo>
                    <a:pt x="20622" y="947708"/>
                  </a:lnTo>
                  <a:lnTo>
                    <a:pt x="0" y="906780"/>
                  </a:lnTo>
                  <a:lnTo>
                    <a:pt x="0" y="12954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49680" y="2892551"/>
            <a:ext cx="1697989" cy="1428115"/>
            <a:chOff x="1249680" y="2892551"/>
            <a:chExt cx="1697989" cy="1428115"/>
          </a:xfrm>
        </p:grpSpPr>
        <p:sp>
          <p:nvSpPr>
            <p:cNvPr id="14" name="object 14"/>
            <p:cNvSpPr/>
            <p:nvPr/>
          </p:nvSpPr>
          <p:spPr>
            <a:xfrm>
              <a:off x="1255776" y="2898647"/>
              <a:ext cx="1685925" cy="1416050"/>
            </a:xfrm>
            <a:custGeom>
              <a:avLst/>
              <a:gdLst/>
              <a:ahLst/>
              <a:cxnLst/>
              <a:rect l="l" t="t" r="r" b="b"/>
              <a:pathLst>
                <a:path w="1685925" h="1416050">
                  <a:moveTo>
                    <a:pt x="1449578" y="0"/>
                  </a:moveTo>
                  <a:lnTo>
                    <a:pt x="235965" y="0"/>
                  </a:lnTo>
                  <a:lnTo>
                    <a:pt x="188415" y="4794"/>
                  </a:lnTo>
                  <a:lnTo>
                    <a:pt x="144125" y="18545"/>
                  </a:lnTo>
                  <a:lnTo>
                    <a:pt x="104043" y="40304"/>
                  </a:lnTo>
                  <a:lnTo>
                    <a:pt x="69119" y="69119"/>
                  </a:lnTo>
                  <a:lnTo>
                    <a:pt x="40304" y="104043"/>
                  </a:lnTo>
                  <a:lnTo>
                    <a:pt x="18545" y="144125"/>
                  </a:lnTo>
                  <a:lnTo>
                    <a:pt x="4794" y="188415"/>
                  </a:lnTo>
                  <a:lnTo>
                    <a:pt x="0" y="235965"/>
                  </a:lnTo>
                  <a:lnTo>
                    <a:pt x="0" y="1179829"/>
                  </a:lnTo>
                  <a:lnTo>
                    <a:pt x="4794" y="1227380"/>
                  </a:lnTo>
                  <a:lnTo>
                    <a:pt x="18545" y="1271670"/>
                  </a:lnTo>
                  <a:lnTo>
                    <a:pt x="40304" y="1311752"/>
                  </a:lnTo>
                  <a:lnTo>
                    <a:pt x="69119" y="1346676"/>
                  </a:lnTo>
                  <a:lnTo>
                    <a:pt x="104043" y="1375491"/>
                  </a:lnTo>
                  <a:lnTo>
                    <a:pt x="144125" y="1397250"/>
                  </a:lnTo>
                  <a:lnTo>
                    <a:pt x="188415" y="1411001"/>
                  </a:lnTo>
                  <a:lnTo>
                    <a:pt x="235965" y="1415795"/>
                  </a:lnTo>
                  <a:lnTo>
                    <a:pt x="1449578" y="1415795"/>
                  </a:lnTo>
                  <a:lnTo>
                    <a:pt x="1497128" y="1411001"/>
                  </a:lnTo>
                  <a:lnTo>
                    <a:pt x="1541418" y="1397250"/>
                  </a:lnTo>
                  <a:lnTo>
                    <a:pt x="1581500" y="1375491"/>
                  </a:lnTo>
                  <a:lnTo>
                    <a:pt x="1616424" y="1346676"/>
                  </a:lnTo>
                  <a:lnTo>
                    <a:pt x="1645239" y="1311752"/>
                  </a:lnTo>
                  <a:lnTo>
                    <a:pt x="1666998" y="1271670"/>
                  </a:lnTo>
                  <a:lnTo>
                    <a:pt x="1680749" y="1227380"/>
                  </a:lnTo>
                  <a:lnTo>
                    <a:pt x="1685544" y="1179829"/>
                  </a:lnTo>
                  <a:lnTo>
                    <a:pt x="1685544" y="235965"/>
                  </a:lnTo>
                  <a:lnTo>
                    <a:pt x="1680749" y="188415"/>
                  </a:lnTo>
                  <a:lnTo>
                    <a:pt x="1666998" y="144125"/>
                  </a:lnTo>
                  <a:lnTo>
                    <a:pt x="1645239" y="104043"/>
                  </a:lnTo>
                  <a:lnTo>
                    <a:pt x="1616424" y="69119"/>
                  </a:lnTo>
                  <a:lnTo>
                    <a:pt x="1581500" y="40304"/>
                  </a:lnTo>
                  <a:lnTo>
                    <a:pt x="1541418" y="18545"/>
                  </a:lnTo>
                  <a:lnTo>
                    <a:pt x="1497128" y="4794"/>
                  </a:lnTo>
                  <a:lnTo>
                    <a:pt x="1449578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5776" y="2898647"/>
              <a:ext cx="1685925" cy="1416050"/>
            </a:xfrm>
            <a:custGeom>
              <a:avLst/>
              <a:gdLst/>
              <a:ahLst/>
              <a:cxnLst/>
              <a:rect l="l" t="t" r="r" b="b"/>
              <a:pathLst>
                <a:path w="1685925" h="1416050">
                  <a:moveTo>
                    <a:pt x="0" y="235965"/>
                  </a:moveTo>
                  <a:lnTo>
                    <a:pt x="4794" y="188415"/>
                  </a:lnTo>
                  <a:lnTo>
                    <a:pt x="18545" y="144125"/>
                  </a:lnTo>
                  <a:lnTo>
                    <a:pt x="40304" y="104043"/>
                  </a:lnTo>
                  <a:lnTo>
                    <a:pt x="69119" y="69119"/>
                  </a:lnTo>
                  <a:lnTo>
                    <a:pt x="104043" y="40304"/>
                  </a:lnTo>
                  <a:lnTo>
                    <a:pt x="144125" y="18545"/>
                  </a:lnTo>
                  <a:lnTo>
                    <a:pt x="188415" y="4794"/>
                  </a:lnTo>
                  <a:lnTo>
                    <a:pt x="235965" y="0"/>
                  </a:lnTo>
                  <a:lnTo>
                    <a:pt x="1449578" y="0"/>
                  </a:lnTo>
                  <a:lnTo>
                    <a:pt x="1497128" y="4794"/>
                  </a:lnTo>
                  <a:lnTo>
                    <a:pt x="1541418" y="18545"/>
                  </a:lnTo>
                  <a:lnTo>
                    <a:pt x="1581500" y="40304"/>
                  </a:lnTo>
                  <a:lnTo>
                    <a:pt x="1616424" y="69119"/>
                  </a:lnTo>
                  <a:lnTo>
                    <a:pt x="1645239" y="104043"/>
                  </a:lnTo>
                  <a:lnTo>
                    <a:pt x="1666998" y="144125"/>
                  </a:lnTo>
                  <a:lnTo>
                    <a:pt x="1680749" y="188415"/>
                  </a:lnTo>
                  <a:lnTo>
                    <a:pt x="1685544" y="235965"/>
                  </a:lnTo>
                  <a:lnTo>
                    <a:pt x="1685544" y="1179829"/>
                  </a:lnTo>
                  <a:lnTo>
                    <a:pt x="1680749" y="1227380"/>
                  </a:lnTo>
                  <a:lnTo>
                    <a:pt x="1666998" y="1271670"/>
                  </a:lnTo>
                  <a:lnTo>
                    <a:pt x="1645239" y="1311752"/>
                  </a:lnTo>
                  <a:lnTo>
                    <a:pt x="1616424" y="1346676"/>
                  </a:lnTo>
                  <a:lnTo>
                    <a:pt x="1581500" y="1375491"/>
                  </a:lnTo>
                  <a:lnTo>
                    <a:pt x="1541418" y="1397250"/>
                  </a:lnTo>
                  <a:lnTo>
                    <a:pt x="1497128" y="1411001"/>
                  </a:lnTo>
                  <a:lnTo>
                    <a:pt x="1449578" y="1415795"/>
                  </a:lnTo>
                  <a:lnTo>
                    <a:pt x="235965" y="1415795"/>
                  </a:lnTo>
                  <a:lnTo>
                    <a:pt x="188415" y="1411001"/>
                  </a:lnTo>
                  <a:lnTo>
                    <a:pt x="144125" y="1397250"/>
                  </a:lnTo>
                  <a:lnTo>
                    <a:pt x="104043" y="1375491"/>
                  </a:lnTo>
                  <a:lnTo>
                    <a:pt x="69119" y="1346676"/>
                  </a:lnTo>
                  <a:lnTo>
                    <a:pt x="40304" y="1311752"/>
                  </a:lnTo>
                  <a:lnTo>
                    <a:pt x="18545" y="1271670"/>
                  </a:lnTo>
                  <a:lnTo>
                    <a:pt x="4794" y="1227380"/>
                  </a:lnTo>
                  <a:lnTo>
                    <a:pt x="0" y="1179829"/>
                  </a:lnTo>
                  <a:lnTo>
                    <a:pt x="0" y="23596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47672" y="3037331"/>
              <a:ext cx="355600" cy="1100455"/>
            </a:xfrm>
            <a:custGeom>
              <a:avLst/>
              <a:gdLst/>
              <a:ahLst/>
              <a:cxnLst/>
              <a:rect l="l" t="t" r="r" b="b"/>
              <a:pathLst>
                <a:path w="355600" h="1100454">
                  <a:moveTo>
                    <a:pt x="355091" y="0"/>
                  </a:moveTo>
                  <a:lnTo>
                    <a:pt x="0" y="115950"/>
                  </a:lnTo>
                  <a:lnTo>
                    <a:pt x="0" y="916177"/>
                  </a:lnTo>
                  <a:lnTo>
                    <a:pt x="355091" y="1100327"/>
                  </a:lnTo>
                  <a:lnTo>
                    <a:pt x="355091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47672" y="3037331"/>
              <a:ext cx="355600" cy="1100455"/>
            </a:xfrm>
            <a:custGeom>
              <a:avLst/>
              <a:gdLst/>
              <a:ahLst/>
              <a:cxnLst/>
              <a:rect l="l" t="t" r="r" b="b"/>
              <a:pathLst>
                <a:path w="355600" h="1100454">
                  <a:moveTo>
                    <a:pt x="0" y="115950"/>
                  </a:moveTo>
                  <a:lnTo>
                    <a:pt x="0" y="916177"/>
                  </a:lnTo>
                  <a:lnTo>
                    <a:pt x="355091" y="1100327"/>
                  </a:lnTo>
                  <a:lnTo>
                    <a:pt x="355091" y="0"/>
                  </a:lnTo>
                  <a:lnTo>
                    <a:pt x="0" y="11595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98191" y="3034283"/>
              <a:ext cx="123825" cy="1100455"/>
            </a:xfrm>
            <a:custGeom>
              <a:avLst/>
              <a:gdLst/>
              <a:ahLst/>
              <a:cxnLst/>
              <a:rect l="l" t="t" r="r" b="b"/>
              <a:pathLst>
                <a:path w="123825" h="1100454">
                  <a:moveTo>
                    <a:pt x="0" y="0"/>
                  </a:moveTo>
                  <a:lnTo>
                    <a:pt x="2158" y="1100327"/>
                  </a:lnTo>
                  <a:lnTo>
                    <a:pt x="123443" y="995552"/>
                  </a:lnTo>
                  <a:lnTo>
                    <a:pt x="123443" y="145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98191" y="3034283"/>
              <a:ext cx="123825" cy="1100455"/>
            </a:xfrm>
            <a:custGeom>
              <a:avLst/>
              <a:gdLst/>
              <a:ahLst/>
              <a:cxnLst/>
              <a:rect l="l" t="t" r="r" b="b"/>
              <a:pathLst>
                <a:path w="123825" h="1100454">
                  <a:moveTo>
                    <a:pt x="0" y="0"/>
                  </a:moveTo>
                  <a:lnTo>
                    <a:pt x="2158" y="1100327"/>
                  </a:lnTo>
                  <a:lnTo>
                    <a:pt x="123443" y="995552"/>
                  </a:lnTo>
                  <a:lnTo>
                    <a:pt x="123443" y="14503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44396" y="3467988"/>
              <a:ext cx="472440" cy="528320"/>
            </a:xfrm>
            <a:custGeom>
              <a:avLst/>
              <a:gdLst/>
              <a:ahLst/>
              <a:cxnLst/>
              <a:rect l="l" t="t" r="r" b="b"/>
              <a:pathLst>
                <a:path w="472439" h="528320">
                  <a:moveTo>
                    <a:pt x="472440" y="0"/>
                  </a:moveTo>
                  <a:lnTo>
                    <a:pt x="440181" y="38161"/>
                  </a:lnTo>
                  <a:lnTo>
                    <a:pt x="403240" y="53451"/>
                  </a:lnTo>
                  <a:lnTo>
                    <a:pt x="355430" y="65259"/>
                  </a:lnTo>
                  <a:lnTo>
                    <a:pt x="299005" y="72869"/>
                  </a:lnTo>
                  <a:lnTo>
                    <a:pt x="236220" y="75564"/>
                  </a:lnTo>
                  <a:lnTo>
                    <a:pt x="173434" y="72869"/>
                  </a:lnTo>
                  <a:lnTo>
                    <a:pt x="117009" y="65259"/>
                  </a:lnTo>
                  <a:lnTo>
                    <a:pt x="69199" y="53451"/>
                  </a:lnTo>
                  <a:lnTo>
                    <a:pt x="32257" y="38161"/>
                  </a:lnTo>
                  <a:lnTo>
                    <a:pt x="0" y="0"/>
                  </a:lnTo>
                  <a:lnTo>
                    <a:pt x="0" y="452374"/>
                  </a:lnTo>
                  <a:lnTo>
                    <a:pt x="32258" y="490535"/>
                  </a:lnTo>
                  <a:lnTo>
                    <a:pt x="69199" y="505825"/>
                  </a:lnTo>
                  <a:lnTo>
                    <a:pt x="117009" y="517633"/>
                  </a:lnTo>
                  <a:lnTo>
                    <a:pt x="173434" y="525243"/>
                  </a:lnTo>
                  <a:lnTo>
                    <a:pt x="236220" y="527938"/>
                  </a:lnTo>
                  <a:lnTo>
                    <a:pt x="299005" y="525243"/>
                  </a:lnTo>
                  <a:lnTo>
                    <a:pt x="355430" y="517633"/>
                  </a:lnTo>
                  <a:lnTo>
                    <a:pt x="403240" y="505825"/>
                  </a:lnTo>
                  <a:lnTo>
                    <a:pt x="440182" y="490535"/>
                  </a:lnTo>
                  <a:lnTo>
                    <a:pt x="472440" y="452374"/>
                  </a:lnTo>
                  <a:lnTo>
                    <a:pt x="472440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44396" y="3392423"/>
              <a:ext cx="472440" cy="151130"/>
            </a:xfrm>
            <a:custGeom>
              <a:avLst/>
              <a:gdLst/>
              <a:ahLst/>
              <a:cxnLst/>
              <a:rect l="l" t="t" r="r" b="b"/>
              <a:pathLst>
                <a:path w="472439" h="151129">
                  <a:moveTo>
                    <a:pt x="236220" y="0"/>
                  </a:moveTo>
                  <a:lnTo>
                    <a:pt x="173434" y="2695"/>
                  </a:lnTo>
                  <a:lnTo>
                    <a:pt x="117009" y="10305"/>
                  </a:lnTo>
                  <a:lnTo>
                    <a:pt x="69199" y="22113"/>
                  </a:lnTo>
                  <a:lnTo>
                    <a:pt x="32257" y="37403"/>
                  </a:lnTo>
                  <a:lnTo>
                    <a:pt x="0" y="75564"/>
                  </a:lnTo>
                  <a:lnTo>
                    <a:pt x="8440" y="95670"/>
                  </a:lnTo>
                  <a:lnTo>
                    <a:pt x="69199" y="129016"/>
                  </a:lnTo>
                  <a:lnTo>
                    <a:pt x="117009" y="140824"/>
                  </a:lnTo>
                  <a:lnTo>
                    <a:pt x="173434" y="148434"/>
                  </a:lnTo>
                  <a:lnTo>
                    <a:pt x="236220" y="151129"/>
                  </a:lnTo>
                  <a:lnTo>
                    <a:pt x="299005" y="148434"/>
                  </a:lnTo>
                  <a:lnTo>
                    <a:pt x="355430" y="140824"/>
                  </a:lnTo>
                  <a:lnTo>
                    <a:pt x="403240" y="129016"/>
                  </a:lnTo>
                  <a:lnTo>
                    <a:pt x="440182" y="113726"/>
                  </a:lnTo>
                  <a:lnTo>
                    <a:pt x="472440" y="75564"/>
                  </a:lnTo>
                  <a:lnTo>
                    <a:pt x="463999" y="55459"/>
                  </a:lnTo>
                  <a:lnTo>
                    <a:pt x="403240" y="22113"/>
                  </a:lnTo>
                  <a:lnTo>
                    <a:pt x="355430" y="10305"/>
                  </a:lnTo>
                  <a:lnTo>
                    <a:pt x="299005" y="2695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666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44396" y="3392423"/>
              <a:ext cx="472440" cy="603885"/>
            </a:xfrm>
            <a:custGeom>
              <a:avLst/>
              <a:gdLst/>
              <a:ahLst/>
              <a:cxnLst/>
              <a:rect l="l" t="t" r="r" b="b"/>
              <a:pathLst>
                <a:path w="472439" h="603885">
                  <a:moveTo>
                    <a:pt x="472440" y="75564"/>
                  </a:moveTo>
                  <a:lnTo>
                    <a:pt x="440182" y="113726"/>
                  </a:lnTo>
                  <a:lnTo>
                    <a:pt x="403240" y="129016"/>
                  </a:lnTo>
                  <a:lnTo>
                    <a:pt x="355430" y="140824"/>
                  </a:lnTo>
                  <a:lnTo>
                    <a:pt x="299005" y="148434"/>
                  </a:lnTo>
                  <a:lnTo>
                    <a:pt x="236220" y="151129"/>
                  </a:lnTo>
                  <a:lnTo>
                    <a:pt x="173434" y="148434"/>
                  </a:lnTo>
                  <a:lnTo>
                    <a:pt x="117009" y="140824"/>
                  </a:lnTo>
                  <a:lnTo>
                    <a:pt x="69199" y="129016"/>
                  </a:lnTo>
                  <a:lnTo>
                    <a:pt x="32258" y="113726"/>
                  </a:lnTo>
                  <a:lnTo>
                    <a:pt x="0" y="75564"/>
                  </a:lnTo>
                  <a:lnTo>
                    <a:pt x="8440" y="55459"/>
                  </a:lnTo>
                  <a:lnTo>
                    <a:pt x="69199" y="22113"/>
                  </a:lnTo>
                  <a:lnTo>
                    <a:pt x="117009" y="10305"/>
                  </a:lnTo>
                  <a:lnTo>
                    <a:pt x="173434" y="2695"/>
                  </a:lnTo>
                  <a:lnTo>
                    <a:pt x="236220" y="0"/>
                  </a:lnTo>
                  <a:lnTo>
                    <a:pt x="299005" y="2695"/>
                  </a:lnTo>
                  <a:lnTo>
                    <a:pt x="355430" y="10305"/>
                  </a:lnTo>
                  <a:lnTo>
                    <a:pt x="403240" y="22113"/>
                  </a:lnTo>
                  <a:lnTo>
                    <a:pt x="440181" y="37403"/>
                  </a:lnTo>
                  <a:lnTo>
                    <a:pt x="472440" y="75564"/>
                  </a:lnTo>
                  <a:close/>
                </a:path>
                <a:path w="472439" h="603885">
                  <a:moveTo>
                    <a:pt x="472440" y="75564"/>
                  </a:moveTo>
                  <a:lnTo>
                    <a:pt x="472440" y="527938"/>
                  </a:lnTo>
                  <a:lnTo>
                    <a:pt x="463999" y="548044"/>
                  </a:lnTo>
                  <a:lnTo>
                    <a:pt x="403240" y="581390"/>
                  </a:lnTo>
                  <a:lnTo>
                    <a:pt x="355430" y="593198"/>
                  </a:lnTo>
                  <a:lnTo>
                    <a:pt x="299005" y="600808"/>
                  </a:lnTo>
                  <a:lnTo>
                    <a:pt x="236220" y="603503"/>
                  </a:lnTo>
                  <a:lnTo>
                    <a:pt x="173434" y="600808"/>
                  </a:lnTo>
                  <a:lnTo>
                    <a:pt x="117009" y="593198"/>
                  </a:lnTo>
                  <a:lnTo>
                    <a:pt x="69199" y="581390"/>
                  </a:lnTo>
                  <a:lnTo>
                    <a:pt x="32258" y="566100"/>
                  </a:lnTo>
                  <a:lnTo>
                    <a:pt x="0" y="527938"/>
                  </a:lnTo>
                  <a:lnTo>
                    <a:pt x="0" y="7556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92020" y="4354195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A40020"/>
                </a:solidFill>
                <a:latin typeface="Times New Roman"/>
                <a:cs typeface="Times New Roman"/>
              </a:rPr>
              <a:t>Image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40967" y="2461386"/>
            <a:ext cx="956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Output: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33158" y="4574794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A40020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40353" y="1939798"/>
            <a:ext cx="2397760" cy="3292475"/>
            <a:chOff x="3340353" y="1939798"/>
            <a:chExt cx="2397760" cy="3292475"/>
          </a:xfrm>
        </p:grpSpPr>
        <p:sp>
          <p:nvSpPr>
            <p:cNvPr id="27" name="object 27"/>
            <p:cNvSpPr/>
            <p:nvPr/>
          </p:nvSpPr>
          <p:spPr>
            <a:xfrm>
              <a:off x="4332731" y="1946148"/>
              <a:ext cx="1399540" cy="3270885"/>
            </a:xfrm>
            <a:custGeom>
              <a:avLst/>
              <a:gdLst/>
              <a:ahLst/>
              <a:cxnLst/>
              <a:rect l="l" t="t" r="r" b="b"/>
              <a:pathLst>
                <a:path w="1399539" h="3270885">
                  <a:moveTo>
                    <a:pt x="1399031" y="0"/>
                  </a:moveTo>
                  <a:lnTo>
                    <a:pt x="7873" y="447675"/>
                  </a:lnTo>
                  <a:lnTo>
                    <a:pt x="0" y="2597404"/>
                  </a:lnTo>
                  <a:lnTo>
                    <a:pt x="1399031" y="3270504"/>
                  </a:lnTo>
                  <a:lnTo>
                    <a:pt x="1399031" y="0"/>
                  </a:lnTo>
                  <a:close/>
                </a:path>
              </a:pathLst>
            </a:custGeom>
            <a:solidFill>
              <a:srgbClr val="EF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46703" y="1946148"/>
              <a:ext cx="2385060" cy="3279775"/>
            </a:xfrm>
            <a:custGeom>
              <a:avLst/>
              <a:gdLst/>
              <a:ahLst/>
              <a:cxnLst/>
              <a:rect l="l" t="t" r="r" b="b"/>
              <a:pathLst>
                <a:path w="2385060" h="3279775">
                  <a:moveTo>
                    <a:pt x="993901" y="447675"/>
                  </a:moveTo>
                  <a:lnTo>
                    <a:pt x="2385060" y="0"/>
                  </a:lnTo>
                  <a:lnTo>
                    <a:pt x="2385060" y="3270504"/>
                  </a:lnTo>
                  <a:lnTo>
                    <a:pt x="986028" y="2597404"/>
                  </a:lnTo>
                  <a:lnTo>
                    <a:pt x="993901" y="447675"/>
                  </a:lnTo>
                  <a:close/>
                </a:path>
                <a:path w="2385060" h="3279775">
                  <a:moveTo>
                    <a:pt x="1002792" y="440436"/>
                  </a:moveTo>
                  <a:lnTo>
                    <a:pt x="0" y="1517903"/>
                  </a:lnTo>
                </a:path>
                <a:path w="2385060" h="3279775">
                  <a:moveTo>
                    <a:pt x="2385060" y="3279648"/>
                  </a:moveTo>
                  <a:lnTo>
                    <a:pt x="25908" y="1534667"/>
                  </a:lnTo>
                </a:path>
                <a:path w="2385060" h="3279775">
                  <a:moveTo>
                    <a:pt x="1002792" y="2596896"/>
                  </a:moveTo>
                  <a:lnTo>
                    <a:pt x="16763" y="1517903"/>
                  </a:lnTo>
                </a:path>
                <a:path w="2385060" h="3279775">
                  <a:moveTo>
                    <a:pt x="2385060" y="0"/>
                  </a:moveTo>
                  <a:lnTo>
                    <a:pt x="16763" y="15102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60826" y="4841240"/>
            <a:ext cx="892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Synthetic Camera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48228" y="1741932"/>
            <a:ext cx="3317875" cy="2590800"/>
            <a:chOff x="3348228" y="1741932"/>
            <a:chExt cx="3317875" cy="2590800"/>
          </a:xfrm>
        </p:grpSpPr>
        <p:sp>
          <p:nvSpPr>
            <p:cNvPr id="31" name="object 31"/>
            <p:cNvSpPr/>
            <p:nvPr/>
          </p:nvSpPr>
          <p:spPr>
            <a:xfrm>
              <a:off x="4948428" y="2796540"/>
              <a:ext cx="355600" cy="1530350"/>
            </a:xfrm>
            <a:custGeom>
              <a:avLst/>
              <a:gdLst/>
              <a:ahLst/>
              <a:cxnLst/>
              <a:rect l="l" t="t" r="r" b="b"/>
              <a:pathLst>
                <a:path w="355600" h="1530350">
                  <a:moveTo>
                    <a:pt x="355092" y="0"/>
                  </a:moveTo>
                  <a:lnTo>
                    <a:pt x="0" y="152526"/>
                  </a:lnTo>
                  <a:lnTo>
                    <a:pt x="7874" y="1291717"/>
                  </a:lnTo>
                  <a:lnTo>
                    <a:pt x="355092" y="1530096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48428" y="2796540"/>
              <a:ext cx="355600" cy="1530350"/>
            </a:xfrm>
            <a:custGeom>
              <a:avLst/>
              <a:gdLst/>
              <a:ahLst/>
              <a:cxnLst/>
              <a:rect l="l" t="t" r="r" b="b"/>
              <a:pathLst>
                <a:path w="355600" h="1530350">
                  <a:moveTo>
                    <a:pt x="0" y="152526"/>
                  </a:moveTo>
                  <a:lnTo>
                    <a:pt x="7874" y="1291717"/>
                  </a:lnTo>
                  <a:lnTo>
                    <a:pt x="355092" y="1530096"/>
                  </a:lnTo>
                  <a:lnTo>
                    <a:pt x="355092" y="0"/>
                  </a:lnTo>
                  <a:lnTo>
                    <a:pt x="0" y="15252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8948" y="2791968"/>
              <a:ext cx="140335" cy="1529080"/>
            </a:xfrm>
            <a:custGeom>
              <a:avLst/>
              <a:gdLst/>
              <a:ahLst/>
              <a:cxnLst/>
              <a:rect l="l" t="t" r="r" b="b"/>
              <a:pathLst>
                <a:path w="140335" h="1529079">
                  <a:moveTo>
                    <a:pt x="0" y="0"/>
                  </a:moveTo>
                  <a:lnTo>
                    <a:pt x="2412" y="1528572"/>
                  </a:lnTo>
                  <a:lnTo>
                    <a:pt x="140207" y="1383030"/>
                  </a:lnTo>
                  <a:lnTo>
                    <a:pt x="140207" y="201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98948" y="2791968"/>
              <a:ext cx="140335" cy="1529080"/>
            </a:xfrm>
            <a:custGeom>
              <a:avLst/>
              <a:gdLst/>
              <a:ahLst/>
              <a:cxnLst/>
              <a:rect l="l" t="t" r="r" b="b"/>
              <a:pathLst>
                <a:path w="140335" h="1529079">
                  <a:moveTo>
                    <a:pt x="0" y="0"/>
                  </a:moveTo>
                  <a:lnTo>
                    <a:pt x="2412" y="1528572"/>
                  </a:lnTo>
                  <a:lnTo>
                    <a:pt x="140207" y="1383030"/>
                  </a:lnTo>
                  <a:lnTo>
                    <a:pt x="140207" y="20154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60392" y="3337052"/>
              <a:ext cx="548640" cy="751840"/>
            </a:xfrm>
            <a:custGeom>
              <a:avLst/>
              <a:gdLst/>
              <a:ahLst/>
              <a:cxnLst/>
              <a:rect l="l" t="t" r="r" b="b"/>
              <a:pathLst>
                <a:path w="548639" h="751839">
                  <a:moveTo>
                    <a:pt x="548640" y="0"/>
                  </a:moveTo>
                  <a:lnTo>
                    <a:pt x="520759" y="47423"/>
                  </a:lnTo>
                  <a:lnTo>
                    <a:pt x="445896" y="84139"/>
                  </a:lnTo>
                  <a:lnTo>
                    <a:pt x="394962" y="96866"/>
                  </a:lnTo>
                  <a:lnTo>
                    <a:pt x="337221" y="104976"/>
                  </a:lnTo>
                  <a:lnTo>
                    <a:pt x="274320" y="107823"/>
                  </a:lnTo>
                  <a:lnTo>
                    <a:pt x="211418" y="104976"/>
                  </a:lnTo>
                  <a:lnTo>
                    <a:pt x="153677" y="96866"/>
                  </a:lnTo>
                  <a:lnTo>
                    <a:pt x="102743" y="84139"/>
                  </a:lnTo>
                  <a:lnTo>
                    <a:pt x="60262" y="67443"/>
                  </a:lnTo>
                  <a:lnTo>
                    <a:pt x="7244" y="24727"/>
                  </a:lnTo>
                  <a:lnTo>
                    <a:pt x="0" y="0"/>
                  </a:lnTo>
                  <a:lnTo>
                    <a:pt x="0" y="644144"/>
                  </a:lnTo>
                  <a:lnTo>
                    <a:pt x="27880" y="691487"/>
                  </a:lnTo>
                  <a:lnTo>
                    <a:pt x="102743" y="728166"/>
                  </a:lnTo>
                  <a:lnTo>
                    <a:pt x="153677" y="740886"/>
                  </a:lnTo>
                  <a:lnTo>
                    <a:pt x="211418" y="748993"/>
                  </a:lnTo>
                  <a:lnTo>
                    <a:pt x="274320" y="751840"/>
                  </a:lnTo>
                  <a:lnTo>
                    <a:pt x="337221" y="748993"/>
                  </a:lnTo>
                  <a:lnTo>
                    <a:pt x="394962" y="740886"/>
                  </a:lnTo>
                  <a:lnTo>
                    <a:pt x="445896" y="728166"/>
                  </a:lnTo>
                  <a:lnTo>
                    <a:pt x="488377" y="711484"/>
                  </a:lnTo>
                  <a:lnTo>
                    <a:pt x="541395" y="668824"/>
                  </a:lnTo>
                  <a:lnTo>
                    <a:pt x="548640" y="644144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60392" y="3229356"/>
              <a:ext cx="548640" cy="215900"/>
            </a:xfrm>
            <a:custGeom>
              <a:avLst/>
              <a:gdLst/>
              <a:ahLst/>
              <a:cxnLst/>
              <a:rect l="l" t="t" r="r" b="b"/>
              <a:pathLst>
                <a:path w="548639" h="215900">
                  <a:moveTo>
                    <a:pt x="274320" y="0"/>
                  </a:moveTo>
                  <a:lnTo>
                    <a:pt x="211418" y="2846"/>
                  </a:lnTo>
                  <a:lnTo>
                    <a:pt x="153677" y="10953"/>
                  </a:lnTo>
                  <a:lnTo>
                    <a:pt x="102743" y="23673"/>
                  </a:lnTo>
                  <a:lnTo>
                    <a:pt x="60262" y="40355"/>
                  </a:lnTo>
                  <a:lnTo>
                    <a:pt x="7244" y="83015"/>
                  </a:lnTo>
                  <a:lnTo>
                    <a:pt x="0" y="107696"/>
                  </a:lnTo>
                  <a:lnTo>
                    <a:pt x="7244" y="132423"/>
                  </a:lnTo>
                  <a:lnTo>
                    <a:pt x="60262" y="175139"/>
                  </a:lnTo>
                  <a:lnTo>
                    <a:pt x="102743" y="191835"/>
                  </a:lnTo>
                  <a:lnTo>
                    <a:pt x="153677" y="204562"/>
                  </a:lnTo>
                  <a:lnTo>
                    <a:pt x="211418" y="212672"/>
                  </a:lnTo>
                  <a:lnTo>
                    <a:pt x="274320" y="215519"/>
                  </a:lnTo>
                  <a:lnTo>
                    <a:pt x="337221" y="212672"/>
                  </a:lnTo>
                  <a:lnTo>
                    <a:pt x="394962" y="204562"/>
                  </a:lnTo>
                  <a:lnTo>
                    <a:pt x="445896" y="191835"/>
                  </a:lnTo>
                  <a:lnTo>
                    <a:pt x="488377" y="175139"/>
                  </a:lnTo>
                  <a:lnTo>
                    <a:pt x="541395" y="132423"/>
                  </a:lnTo>
                  <a:lnTo>
                    <a:pt x="548640" y="107696"/>
                  </a:lnTo>
                  <a:lnTo>
                    <a:pt x="541395" y="83015"/>
                  </a:lnTo>
                  <a:lnTo>
                    <a:pt x="488377" y="40355"/>
                  </a:lnTo>
                  <a:lnTo>
                    <a:pt x="445896" y="23673"/>
                  </a:lnTo>
                  <a:lnTo>
                    <a:pt x="394962" y="10953"/>
                  </a:lnTo>
                  <a:lnTo>
                    <a:pt x="337221" y="2846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666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60392" y="3229356"/>
              <a:ext cx="548640" cy="859790"/>
            </a:xfrm>
            <a:custGeom>
              <a:avLst/>
              <a:gdLst/>
              <a:ahLst/>
              <a:cxnLst/>
              <a:rect l="l" t="t" r="r" b="b"/>
              <a:pathLst>
                <a:path w="548639" h="859789">
                  <a:moveTo>
                    <a:pt x="548640" y="107696"/>
                  </a:moveTo>
                  <a:lnTo>
                    <a:pt x="520759" y="155119"/>
                  </a:lnTo>
                  <a:lnTo>
                    <a:pt x="445896" y="191835"/>
                  </a:lnTo>
                  <a:lnTo>
                    <a:pt x="394962" y="204562"/>
                  </a:lnTo>
                  <a:lnTo>
                    <a:pt x="337221" y="212672"/>
                  </a:lnTo>
                  <a:lnTo>
                    <a:pt x="274320" y="215519"/>
                  </a:lnTo>
                  <a:lnTo>
                    <a:pt x="211418" y="212672"/>
                  </a:lnTo>
                  <a:lnTo>
                    <a:pt x="153677" y="204562"/>
                  </a:lnTo>
                  <a:lnTo>
                    <a:pt x="102743" y="191835"/>
                  </a:lnTo>
                  <a:lnTo>
                    <a:pt x="60262" y="175139"/>
                  </a:lnTo>
                  <a:lnTo>
                    <a:pt x="7244" y="132423"/>
                  </a:lnTo>
                  <a:lnTo>
                    <a:pt x="0" y="107696"/>
                  </a:lnTo>
                  <a:lnTo>
                    <a:pt x="7244" y="83015"/>
                  </a:lnTo>
                  <a:lnTo>
                    <a:pt x="60262" y="40355"/>
                  </a:lnTo>
                  <a:lnTo>
                    <a:pt x="102743" y="23673"/>
                  </a:lnTo>
                  <a:lnTo>
                    <a:pt x="153677" y="10953"/>
                  </a:lnTo>
                  <a:lnTo>
                    <a:pt x="211418" y="2846"/>
                  </a:lnTo>
                  <a:lnTo>
                    <a:pt x="274320" y="0"/>
                  </a:lnTo>
                  <a:lnTo>
                    <a:pt x="337221" y="2846"/>
                  </a:lnTo>
                  <a:lnTo>
                    <a:pt x="394962" y="10953"/>
                  </a:lnTo>
                  <a:lnTo>
                    <a:pt x="445896" y="23673"/>
                  </a:lnTo>
                  <a:lnTo>
                    <a:pt x="488377" y="40355"/>
                  </a:lnTo>
                  <a:lnTo>
                    <a:pt x="541395" y="83015"/>
                  </a:lnTo>
                  <a:lnTo>
                    <a:pt x="548640" y="107696"/>
                  </a:lnTo>
                  <a:close/>
                </a:path>
                <a:path w="548639" h="859789">
                  <a:moveTo>
                    <a:pt x="548640" y="107696"/>
                  </a:moveTo>
                  <a:lnTo>
                    <a:pt x="548640" y="751840"/>
                  </a:lnTo>
                  <a:lnTo>
                    <a:pt x="541395" y="776520"/>
                  </a:lnTo>
                  <a:lnTo>
                    <a:pt x="488377" y="819180"/>
                  </a:lnTo>
                  <a:lnTo>
                    <a:pt x="445896" y="835862"/>
                  </a:lnTo>
                  <a:lnTo>
                    <a:pt x="394962" y="848582"/>
                  </a:lnTo>
                  <a:lnTo>
                    <a:pt x="337221" y="856689"/>
                  </a:lnTo>
                  <a:lnTo>
                    <a:pt x="274320" y="859536"/>
                  </a:lnTo>
                  <a:lnTo>
                    <a:pt x="211418" y="856689"/>
                  </a:lnTo>
                  <a:lnTo>
                    <a:pt x="153677" y="848582"/>
                  </a:lnTo>
                  <a:lnTo>
                    <a:pt x="102743" y="835862"/>
                  </a:lnTo>
                  <a:lnTo>
                    <a:pt x="60262" y="819180"/>
                  </a:lnTo>
                  <a:lnTo>
                    <a:pt x="7244" y="776520"/>
                  </a:lnTo>
                  <a:lnTo>
                    <a:pt x="0" y="751840"/>
                  </a:lnTo>
                  <a:lnTo>
                    <a:pt x="0" y="10769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04204" y="1744980"/>
              <a:ext cx="260985" cy="303530"/>
            </a:xfrm>
            <a:custGeom>
              <a:avLst/>
              <a:gdLst/>
              <a:ahLst/>
              <a:cxnLst/>
              <a:rect l="l" t="t" r="r" b="b"/>
              <a:pathLst>
                <a:path w="260985" h="303530">
                  <a:moveTo>
                    <a:pt x="208025" y="129921"/>
                  </a:moveTo>
                  <a:lnTo>
                    <a:pt x="208025" y="173355"/>
                  </a:lnTo>
                  <a:lnTo>
                    <a:pt x="260604" y="151637"/>
                  </a:lnTo>
                  <a:lnTo>
                    <a:pt x="208025" y="129921"/>
                  </a:lnTo>
                  <a:close/>
                </a:path>
                <a:path w="260985" h="303530">
                  <a:moveTo>
                    <a:pt x="148971" y="242062"/>
                  </a:moveTo>
                  <a:lnTo>
                    <a:pt x="111633" y="242062"/>
                  </a:lnTo>
                  <a:lnTo>
                    <a:pt x="130301" y="303275"/>
                  </a:lnTo>
                  <a:lnTo>
                    <a:pt x="148971" y="242062"/>
                  </a:lnTo>
                  <a:close/>
                </a:path>
                <a:path w="260985" h="303530">
                  <a:moveTo>
                    <a:pt x="62103" y="200152"/>
                  </a:moveTo>
                  <a:lnTo>
                    <a:pt x="38100" y="258825"/>
                  </a:lnTo>
                  <a:lnTo>
                    <a:pt x="88519" y="231012"/>
                  </a:lnTo>
                  <a:lnTo>
                    <a:pt x="62103" y="200152"/>
                  </a:lnTo>
                  <a:close/>
                </a:path>
                <a:path w="260985" h="303530">
                  <a:moveTo>
                    <a:pt x="198500" y="200152"/>
                  </a:moveTo>
                  <a:lnTo>
                    <a:pt x="172085" y="231012"/>
                  </a:lnTo>
                  <a:lnTo>
                    <a:pt x="222376" y="258825"/>
                  </a:lnTo>
                  <a:lnTo>
                    <a:pt x="198500" y="200152"/>
                  </a:lnTo>
                  <a:close/>
                </a:path>
                <a:path w="260985" h="303530">
                  <a:moveTo>
                    <a:pt x="130301" y="75819"/>
                  </a:moveTo>
                  <a:lnTo>
                    <a:pt x="104959" y="81772"/>
                  </a:lnTo>
                  <a:lnTo>
                    <a:pt x="84248" y="98012"/>
                  </a:lnTo>
                  <a:lnTo>
                    <a:pt x="70276" y="122110"/>
                  </a:lnTo>
                  <a:lnTo>
                    <a:pt x="65150" y="151637"/>
                  </a:lnTo>
                  <a:lnTo>
                    <a:pt x="70276" y="181165"/>
                  </a:lnTo>
                  <a:lnTo>
                    <a:pt x="84248" y="205263"/>
                  </a:lnTo>
                  <a:lnTo>
                    <a:pt x="104959" y="221503"/>
                  </a:lnTo>
                  <a:lnTo>
                    <a:pt x="130301" y="227457"/>
                  </a:lnTo>
                  <a:lnTo>
                    <a:pt x="155644" y="221503"/>
                  </a:lnTo>
                  <a:lnTo>
                    <a:pt x="176355" y="205263"/>
                  </a:lnTo>
                  <a:lnTo>
                    <a:pt x="190327" y="181165"/>
                  </a:lnTo>
                  <a:lnTo>
                    <a:pt x="195453" y="151637"/>
                  </a:lnTo>
                  <a:lnTo>
                    <a:pt x="190327" y="122110"/>
                  </a:lnTo>
                  <a:lnTo>
                    <a:pt x="176355" y="98012"/>
                  </a:lnTo>
                  <a:lnTo>
                    <a:pt x="155644" y="81772"/>
                  </a:lnTo>
                  <a:lnTo>
                    <a:pt x="130301" y="75819"/>
                  </a:lnTo>
                  <a:close/>
                </a:path>
                <a:path w="260985" h="303530">
                  <a:moveTo>
                    <a:pt x="52578" y="129921"/>
                  </a:moveTo>
                  <a:lnTo>
                    <a:pt x="0" y="151637"/>
                  </a:lnTo>
                  <a:lnTo>
                    <a:pt x="52578" y="173355"/>
                  </a:lnTo>
                  <a:lnTo>
                    <a:pt x="52578" y="129921"/>
                  </a:lnTo>
                  <a:close/>
                </a:path>
                <a:path w="260985" h="303530">
                  <a:moveTo>
                    <a:pt x="38100" y="44450"/>
                  </a:moveTo>
                  <a:lnTo>
                    <a:pt x="62103" y="103124"/>
                  </a:lnTo>
                  <a:lnTo>
                    <a:pt x="88519" y="72262"/>
                  </a:lnTo>
                  <a:lnTo>
                    <a:pt x="38100" y="44450"/>
                  </a:lnTo>
                  <a:close/>
                </a:path>
                <a:path w="260985" h="303530">
                  <a:moveTo>
                    <a:pt x="222376" y="44450"/>
                  </a:moveTo>
                  <a:lnTo>
                    <a:pt x="172085" y="72262"/>
                  </a:lnTo>
                  <a:lnTo>
                    <a:pt x="198500" y="103124"/>
                  </a:lnTo>
                  <a:lnTo>
                    <a:pt x="222376" y="44450"/>
                  </a:lnTo>
                  <a:close/>
                </a:path>
                <a:path w="260985" h="303530">
                  <a:moveTo>
                    <a:pt x="130301" y="0"/>
                  </a:moveTo>
                  <a:lnTo>
                    <a:pt x="111633" y="61214"/>
                  </a:lnTo>
                  <a:lnTo>
                    <a:pt x="148971" y="61214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FFFF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1156" y="1741932"/>
              <a:ext cx="266700" cy="30937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354324" y="2031492"/>
              <a:ext cx="3305810" cy="1432560"/>
            </a:xfrm>
            <a:custGeom>
              <a:avLst/>
              <a:gdLst/>
              <a:ahLst/>
              <a:cxnLst/>
              <a:rect l="l" t="t" r="r" b="b"/>
              <a:pathLst>
                <a:path w="3305809" h="1432560">
                  <a:moveTo>
                    <a:pt x="3026155" y="0"/>
                  </a:moveTo>
                  <a:lnTo>
                    <a:pt x="3305555" y="800608"/>
                  </a:lnTo>
                  <a:lnTo>
                    <a:pt x="2386584" y="976884"/>
                  </a:lnTo>
                </a:path>
                <a:path w="3305809" h="1432560">
                  <a:moveTo>
                    <a:pt x="0" y="1432560"/>
                  </a:moveTo>
                  <a:lnTo>
                    <a:pt x="1821179" y="1086612"/>
                  </a:lnTo>
                </a:path>
              </a:pathLst>
            </a:custGeom>
            <a:ln w="1219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813175" y="1321053"/>
            <a:ext cx="3333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Projection,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shading,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lighting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models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0470" y="5215838"/>
            <a:ext cx="185356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00000"/>
              </a:lnSpc>
              <a:spcBef>
                <a:spcPts val="100"/>
              </a:spcBef>
            </a:pPr>
            <a:r>
              <a:rPr sz="3600" i="1" spc="-10" dirty="0">
                <a:solidFill>
                  <a:srgbClr val="CC3300"/>
                </a:solidFill>
                <a:latin typeface="Times New Roman"/>
                <a:cs typeface="Times New Roman"/>
              </a:rPr>
              <a:t>Eyematic Interfaces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511" y="1524000"/>
            <a:ext cx="5524499" cy="3810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Vision</a:t>
            </a:r>
            <a:r>
              <a:rPr spc="-140" dirty="0"/>
              <a:t> </a:t>
            </a:r>
            <a:r>
              <a:rPr dirty="0"/>
              <a:t>and</a:t>
            </a:r>
            <a:r>
              <a:rPr spc="-145" dirty="0"/>
              <a:t> </a:t>
            </a:r>
            <a:r>
              <a:rPr dirty="0"/>
              <a:t>computer</a:t>
            </a:r>
            <a:r>
              <a:rPr spc="-135" dirty="0"/>
              <a:t> </a:t>
            </a:r>
            <a:r>
              <a:rPr spc="-10" dirty="0"/>
              <a:t>graphics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3200400"/>
            <a:ext cx="2389631" cy="32278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87855">
              <a:lnSpc>
                <a:spcPct val="100000"/>
              </a:lnSpc>
              <a:spcBef>
                <a:spcPts val="95"/>
              </a:spcBef>
            </a:pPr>
            <a:r>
              <a:rPr dirty="0"/>
              <a:t>Vision</a:t>
            </a:r>
            <a:r>
              <a:rPr spc="-75" dirty="0"/>
              <a:t> </a:t>
            </a:r>
            <a:r>
              <a:rPr dirty="0"/>
              <a:t>for</a:t>
            </a:r>
            <a:r>
              <a:rPr spc="-75" dirty="0"/>
              <a:t> </a:t>
            </a:r>
            <a:r>
              <a:rPr spc="-10" dirty="0"/>
              <a:t>Biometrics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0" y="1295400"/>
            <a:ext cx="2706624" cy="33375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3886200"/>
            <a:ext cx="2330196" cy="24490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5600" y="838200"/>
            <a:ext cx="2001011" cy="19202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60775" y="4978146"/>
            <a:ext cx="787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Times New Roman"/>
                <a:cs typeface="Times New Roman"/>
              </a:rPr>
              <a:t>Viisage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4129" y="-57784"/>
            <a:ext cx="55524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4010" marR="5080" indent="-1591945">
              <a:lnSpc>
                <a:spcPct val="100000"/>
              </a:lnSpc>
              <a:spcBef>
                <a:spcPts val="95"/>
              </a:spcBef>
            </a:pPr>
            <a:r>
              <a:rPr dirty="0"/>
              <a:t>Example</a:t>
            </a:r>
            <a:r>
              <a:rPr spc="-160" dirty="0"/>
              <a:t> </a:t>
            </a:r>
            <a:r>
              <a:rPr dirty="0"/>
              <a:t>application:</a:t>
            </a:r>
            <a:r>
              <a:rPr spc="-180" dirty="0"/>
              <a:t> </a:t>
            </a:r>
            <a:r>
              <a:rPr spc="-20" dirty="0"/>
              <a:t>Face </a:t>
            </a:r>
            <a:r>
              <a:rPr spc="-10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167428"/>
            <a:ext cx="7592695" cy="48577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could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reliably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detect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recognize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images…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Digital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libraries</a:t>
            </a:r>
            <a:endParaRPr sz="200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84"/>
              </a:spcBef>
              <a:buClr>
                <a:srgbClr val="0066FF"/>
              </a:buClr>
              <a:buSzPct val="70000"/>
              <a:buFont typeface="Wingdings"/>
              <a:buChar char=""/>
              <a:tabLst>
                <a:tab pos="1155065" algn="l"/>
              </a:tabLst>
            </a:pPr>
            <a:r>
              <a:rPr sz="2000" dirty="0">
                <a:latin typeface="Times New Roman"/>
                <a:cs typeface="Times New Roman"/>
              </a:rPr>
              <a:t>Find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picture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my brother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Ted</a:t>
            </a:r>
            <a:endParaRPr sz="200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SzPct val="70000"/>
              <a:buFont typeface="Wingdings"/>
              <a:buChar char=""/>
              <a:tabLst>
                <a:tab pos="1155065" algn="l"/>
              </a:tabLst>
            </a:pPr>
            <a:r>
              <a:rPr sz="2000" dirty="0">
                <a:latin typeface="Times New Roman"/>
                <a:cs typeface="Times New Roman"/>
              </a:rPr>
              <a:t>Show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scenes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four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people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spc="-10" dirty="0">
                <a:latin typeface="Times New Roman"/>
                <a:cs typeface="Times New Roman"/>
              </a:rPr>
              <a:t>Surveillance</a:t>
            </a:r>
            <a:endParaRPr sz="200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SzPct val="70000"/>
              <a:buFont typeface="Wingdings"/>
              <a:buChar char=""/>
              <a:tabLst>
                <a:tab pos="1155065" algn="l"/>
              </a:tabLst>
            </a:pPr>
            <a:r>
              <a:rPr sz="2000" dirty="0">
                <a:latin typeface="Times New Roman"/>
                <a:cs typeface="Times New Roman"/>
              </a:rPr>
              <a:t>Alert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operator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known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suspect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enters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area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spc="-25" dirty="0">
                <a:latin typeface="Times New Roman"/>
                <a:cs typeface="Times New Roman"/>
              </a:rPr>
              <a:t>HCI</a:t>
            </a:r>
            <a:endParaRPr sz="200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SzPct val="70000"/>
              <a:buFont typeface="Wingdings"/>
              <a:buChar char=""/>
              <a:tabLst>
                <a:tab pos="1155065" algn="l"/>
              </a:tabLst>
            </a:pPr>
            <a:r>
              <a:rPr sz="2000" dirty="0">
                <a:latin typeface="Times New Roman"/>
                <a:cs typeface="Times New Roman"/>
              </a:rPr>
              <a:t>Automatically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walk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computer</a:t>
            </a:r>
            <a:endParaRPr sz="200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SzPct val="70000"/>
              <a:buFont typeface="Wingdings"/>
              <a:buChar char=""/>
              <a:tabLst>
                <a:tab pos="1155065" algn="l"/>
              </a:tabLst>
            </a:pPr>
            <a:r>
              <a:rPr sz="2000" dirty="0">
                <a:latin typeface="Times New Roman"/>
                <a:cs typeface="Times New Roman"/>
              </a:rPr>
              <a:t>Refuse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my files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when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someone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else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my </a:t>
            </a:r>
            <a:r>
              <a:rPr sz="2000" spc="-10" dirty="0">
                <a:latin typeface="Times New Roman"/>
                <a:cs typeface="Times New Roman"/>
              </a:rPr>
              <a:t>machine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spc="-10" dirty="0">
                <a:latin typeface="Times New Roman"/>
                <a:cs typeface="Times New Roman"/>
              </a:rPr>
              <a:t>Military</a:t>
            </a:r>
            <a:endParaRPr sz="200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84"/>
              </a:spcBef>
              <a:buClr>
                <a:srgbClr val="0066FF"/>
              </a:buClr>
              <a:buSzPct val="70000"/>
              <a:buFont typeface="Wingdings"/>
              <a:buChar char=""/>
              <a:tabLst>
                <a:tab pos="1155065" algn="l"/>
              </a:tabLst>
            </a:pPr>
            <a:r>
              <a:rPr sz="2000" dirty="0">
                <a:latin typeface="Times New Roman"/>
                <a:cs typeface="Times New Roman"/>
              </a:rPr>
              <a:t>Friend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foe?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Personal/entertainment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robots</a:t>
            </a:r>
            <a:endParaRPr sz="2000">
              <a:latin typeface="Times New Roman"/>
              <a:cs typeface="Times New Roman"/>
            </a:endParaRPr>
          </a:p>
          <a:p>
            <a:pPr marL="1155065" lvl="2" indent="-227965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SzPct val="70000"/>
              <a:buFont typeface="Wingdings"/>
              <a:buChar char=""/>
              <a:tabLst>
                <a:tab pos="1155065" algn="l"/>
              </a:tabLst>
            </a:pPr>
            <a:r>
              <a:rPr sz="2000" dirty="0">
                <a:latin typeface="Times New Roman"/>
                <a:cs typeface="Times New Roman"/>
              </a:rPr>
              <a:t>Follow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master,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look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customer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eyes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6435">
              <a:lnSpc>
                <a:spcPct val="100000"/>
              </a:lnSpc>
              <a:spcBef>
                <a:spcPts val="95"/>
              </a:spcBef>
            </a:pPr>
            <a:r>
              <a:rPr dirty="0"/>
              <a:t>So…</a:t>
            </a:r>
            <a:r>
              <a:rPr spc="-85" dirty="0"/>
              <a:t> </a:t>
            </a:r>
            <a:r>
              <a:rPr dirty="0"/>
              <a:t>why</a:t>
            </a:r>
            <a:r>
              <a:rPr spc="-90" dirty="0"/>
              <a:t> </a:t>
            </a:r>
            <a:r>
              <a:rPr dirty="0"/>
              <a:t>study</a:t>
            </a:r>
            <a:r>
              <a:rPr spc="-80" dirty="0"/>
              <a:t> </a:t>
            </a:r>
            <a:r>
              <a:rPr dirty="0"/>
              <a:t>computer</a:t>
            </a:r>
            <a:r>
              <a:rPr spc="-80" dirty="0"/>
              <a:t> </a:t>
            </a:r>
            <a:r>
              <a:rPr spc="-10" dirty="0"/>
              <a:t>vision?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166901"/>
            <a:ext cx="7576184" cy="45173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“Engineering”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reasons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5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Images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become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ubiquitous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45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Plenty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useful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ts val="2160"/>
              </a:lnSpc>
              <a:spcBef>
                <a:spcPts val="509"/>
              </a:spcBef>
              <a:buClr>
                <a:srgbClr val="0066FF"/>
              </a:buClr>
              <a:buFont typeface="Wingdings"/>
              <a:buChar char="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Great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mixture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applied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mathematics,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signal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computer 	</a:t>
            </a:r>
            <a:r>
              <a:rPr sz="2000" dirty="0">
                <a:latin typeface="Times New Roman"/>
                <a:cs typeface="Times New Roman"/>
              </a:rPr>
              <a:t>science,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1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Solving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interesting,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underconstrained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(“ill-posed”)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problems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4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045"/>
              </a:spcBef>
              <a:buClr>
                <a:srgbClr val="0066FF"/>
              </a:buClr>
              <a:buFont typeface="Wingdings"/>
              <a:buChar char=""/>
            </a:pP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“Science”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reasons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5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How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brain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it?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4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Understanding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biological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vision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45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Deep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computational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issues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4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spc="-20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007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will</a:t>
            </a:r>
            <a:r>
              <a:rPr spc="-55" dirty="0"/>
              <a:t> </a:t>
            </a:r>
            <a:r>
              <a:rPr dirty="0"/>
              <a:t>we</a:t>
            </a:r>
            <a:r>
              <a:rPr spc="-55" dirty="0"/>
              <a:t> </a:t>
            </a:r>
            <a:r>
              <a:rPr dirty="0"/>
              <a:t>study</a:t>
            </a:r>
            <a:r>
              <a:rPr spc="-65" dirty="0"/>
              <a:t> </a:t>
            </a:r>
            <a:r>
              <a:rPr dirty="0"/>
              <a:t>(not</a:t>
            </a:r>
            <a:r>
              <a:rPr spc="-5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spc="-10" dirty="0"/>
              <a:t>order)?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181230"/>
            <a:ext cx="5255260" cy="49212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42900" marR="1610995" indent="-342900" algn="r">
              <a:lnSpc>
                <a:spcPct val="100000"/>
              </a:lnSpc>
              <a:spcBef>
                <a:spcPts val="590"/>
              </a:spcBef>
              <a:buClr>
                <a:srgbClr val="0066FF"/>
              </a:buClr>
              <a:buFont typeface="Wingdings"/>
              <a:buChar char=""/>
              <a:tabLst>
                <a:tab pos="342900" algn="l"/>
              </a:tabLst>
            </a:pPr>
            <a:r>
              <a:rPr sz="2000" b="1" dirty="0">
                <a:latin typeface="Times New Roman"/>
                <a:cs typeface="Times New Roman"/>
              </a:rPr>
              <a:t>Part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I: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physics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imaging</a:t>
            </a:r>
            <a:endParaRPr sz="2000">
              <a:latin typeface="Times New Roman"/>
              <a:cs typeface="Times New Roman"/>
            </a:endParaRPr>
          </a:p>
          <a:p>
            <a:pPr marL="285750" marR="1638300" lvl="1" indent="-285750" algn="r">
              <a:lnSpc>
                <a:spcPct val="100000"/>
              </a:lnSpc>
              <a:spcBef>
                <a:spcPts val="440"/>
              </a:spcBef>
              <a:buClr>
                <a:srgbClr val="0066FF"/>
              </a:buClr>
              <a:buFont typeface="Wingdings"/>
              <a:buChar char=""/>
              <a:tabLst>
                <a:tab pos="285750" algn="l"/>
              </a:tabLst>
            </a:pPr>
            <a:r>
              <a:rPr sz="1800" dirty="0">
                <a:latin typeface="Times New Roman"/>
                <a:cs typeface="Times New Roman"/>
              </a:rPr>
              <a:t>Camera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models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calibration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1800" spc="-10" dirty="0">
                <a:latin typeface="Times New Roman"/>
                <a:cs typeface="Times New Roman"/>
              </a:rPr>
              <a:t>Radiometry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1800" spc="-10" dirty="0">
                <a:latin typeface="Times New Roman"/>
                <a:cs typeface="Times New Roman"/>
              </a:rPr>
              <a:t>Color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Clr>
                <a:srgbClr val="0066FF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Part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II: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“Early”</a:t>
            </a:r>
            <a:r>
              <a:rPr sz="2000" b="1" spc="-10" dirty="0">
                <a:latin typeface="Times New Roman"/>
                <a:cs typeface="Times New Roman"/>
              </a:rPr>
              <a:t> vision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4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1800" dirty="0">
                <a:latin typeface="Times New Roman"/>
                <a:cs typeface="Times New Roman"/>
              </a:rPr>
              <a:t>Filtering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edge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detection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1800" dirty="0">
                <a:latin typeface="Times New Roman"/>
                <a:cs typeface="Times New Roman"/>
              </a:rPr>
              <a:t>Stereo,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optical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flow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35"/>
              </a:spcBef>
              <a:buClr>
                <a:srgbClr val="0066FF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Part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III: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“Mid-level”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vision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4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1800" spc="-10" dirty="0">
                <a:latin typeface="Times New Roman"/>
                <a:cs typeface="Times New Roman"/>
              </a:rPr>
              <a:t>Segmentation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1800" spc="-10" dirty="0">
                <a:latin typeface="Times New Roman"/>
                <a:cs typeface="Times New Roman"/>
              </a:rPr>
              <a:t>Classification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1800" spc="-10" dirty="0">
                <a:latin typeface="Times New Roman"/>
                <a:cs typeface="Times New Roman"/>
              </a:rPr>
              <a:t>Tracking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835"/>
              </a:spcBef>
              <a:buClr>
                <a:srgbClr val="0066FF"/>
              </a:buClr>
              <a:buFont typeface="Wingdings"/>
              <a:buChar char=""/>
              <a:tabLst>
                <a:tab pos="355600" algn="l"/>
              </a:tabLst>
            </a:pPr>
            <a:r>
              <a:rPr sz="2000" b="1" dirty="0">
                <a:latin typeface="Times New Roman"/>
                <a:cs typeface="Times New Roman"/>
              </a:rPr>
              <a:t>Part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IV: </a:t>
            </a:r>
            <a:r>
              <a:rPr sz="2000" b="1" spc="-10" dirty="0">
                <a:latin typeface="Times New Roman"/>
                <a:cs typeface="Times New Roman"/>
              </a:rPr>
              <a:t>“High-</a:t>
            </a:r>
            <a:r>
              <a:rPr sz="2000" b="1" dirty="0">
                <a:latin typeface="Times New Roman"/>
                <a:cs typeface="Times New Roman"/>
              </a:rPr>
              <a:t>level”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vision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and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4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1800" spc="-10" dirty="0">
                <a:latin typeface="Times New Roman"/>
                <a:cs typeface="Times New Roman"/>
              </a:rPr>
              <a:t>Model-</a:t>
            </a:r>
            <a:r>
              <a:rPr sz="1800" dirty="0">
                <a:latin typeface="Times New Roman"/>
                <a:cs typeface="Times New Roman"/>
              </a:rPr>
              <a:t>based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vision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1800" dirty="0">
                <a:latin typeface="Times New Roman"/>
                <a:cs typeface="Times New Roman"/>
              </a:rPr>
              <a:t>Various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applications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computer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vision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1085">
              <a:lnSpc>
                <a:spcPct val="100000"/>
              </a:lnSpc>
              <a:spcBef>
                <a:spcPts val="95"/>
              </a:spcBef>
            </a:pPr>
            <a:r>
              <a:rPr dirty="0"/>
              <a:t>Computer</a:t>
            </a:r>
            <a:r>
              <a:rPr spc="-155" dirty="0"/>
              <a:t> </a:t>
            </a:r>
            <a:r>
              <a:rPr spc="-10" dirty="0"/>
              <a:t>Vision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167428"/>
            <a:ext cx="5761355" cy="48577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Areas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study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Camera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(sensor)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calibration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image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formation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Binary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image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analysis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Edge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low-level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filtering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Color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segmentation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Texture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description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segmentation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Depth/shape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spc="-10" dirty="0">
                <a:latin typeface="Times New Roman"/>
                <a:cs typeface="Times New Roman"/>
              </a:rPr>
              <a:t>Stereopsis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Optical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flow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Motion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computation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4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matching,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detection,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recognition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3D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sensing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shape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description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lr>
                <a:srgbClr val="0066FF"/>
              </a:buClr>
              <a:buFont typeface="Wingdings"/>
              <a:buChar char=""/>
              <a:tabLst>
                <a:tab pos="755650" algn="l"/>
              </a:tabLst>
            </a:pP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scene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tracking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7875">
              <a:lnSpc>
                <a:spcPct val="100000"/>
              </a:lnSpc>
              <a:spcBef>
                <a:spcPts val="95"/>
              </a:spcBef>
            </a:pPr>
            <a:r>
              <a:rPr dirty="0"/>
              <a:t>Camera</a:t>
            </a:r>
            <a:r>
              <a:rPr spc="-125" dirty="0"/>
              <a:t> </a:t>
            </a:r>
            <a:r>
              <a:rPr spc="-10" dirty="0"/>
              <a:t>calibration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1295400"/>
            <a:ext cx="2985516" cy="22402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051" y="4191000"/>
            <a:ext cx="2971800" cy="22296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03116" y="2294381"/>
            <a:ext cx="12630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Original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planar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pattern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1009" y="5146040"/>
            <a:ext cx="16287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Times New Roman"/>
                <a:cs typeface="Times New Roman"/>
              </a:rPr>
              <a:t>Corrected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radial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lens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distortion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9800" y="2165604"/>
            <a:ext cx="2971800" cy="29718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04990" y="5165216"/>
            <a:ext cx="12331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imes New Roman"/>
                <a:cs typeface="Times New Roman"/>
              </a:rPr>
              <a:t>Two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calibrated cameras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26580" y="4207764"/>
            <a:ext cx="1653539" cy="2585085"/>
            <a:chOff x="6926580" y="4207764"/>
            <a:chExt cx="1653539" cy="2585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8772" y="4219956"/>
              <a:ext cx="1629155" cy="21717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32676" y="4213860"/>
              <a:ext cx="1641475" cy="2184400"/>
            </a:xfrm>
            <a:custGeom>
              <a:avLst/>
              <a:gdLst/>
              <a:ahLst/>
              <a:cxnLst/>
              <a:rect l="l" t="t" r="r" b="b"/>
              <a:pathLst>
                <a:path w="1641475" h="2184400">
                  <a:moveTo>
                    <a:pt x="0" y="2183892"/>
                  </a:moveTo>
                  <a:lnTo>
                    <a:pt x="1641348" y="2183892"/>
                  </a:lnTo>
                  <a:lnTo>
                    <a:pt x="1641348" y="0"/>
                  </a:lnTo>
                  <a:lnTo>
                    <a:pt x="0" y="0"/>
                  </a:lnTo>
                  <a:lnTo>
                    <a:pt x="0" y="218389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3175">
              <a:lnSpc>
                <a:spcPct val="100000"/>
              </a:lnSpc>
              <a:spcBef>
                <a:spcPts val="95"/>
              </a:spcBef>
            </a:pPr>
            <a:r>
              <a:rPr dirty="0"/>
              <a:t>Edge</a:t>
            </a:r>
            <a:r>
              <a:rPr spc="-90" dirty="0"/>
              <a:t> </a:t>
            </a:r>
            <a:r>
              <a:rPr spc="-10" dirty="0"/>
              <a:t>detection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1371600"/>
            <a:ext cx="2391155" cy="23820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7184" y="4114800"/>
            <a:ext cx="2389632" cy="23820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00" y="4114800"/>
            <a:ext cx="2391156" cy="238201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922007" y="1359408"/>
            <a:ext cx="1653539" cy="2196465"/>
            <a:chOff x="6922007" y="1359408"/>
            <a:chExt cx="1653539" cy="219646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4199" y="1371600"/>
              <a:ext cx="1629155" cy="2171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28103" y="1365504"/>
              <a:ext cx="1641475" cy="2184400"/>
            </a:xfrm>
            <a:custGeom>
              <a:avLst/>
              <a:gdLst/>
              <a:ahLst/>
              <a:cxnLst/>
              <a:rect l="l" t="t" r="r" b="b"/>
              <a:pathLst>
                <a:path w="1641475" h="2184400">
                  <a:moveTo>
                    <a:pt x="0" y="2183892"/>
                  </a:moveTo>
                  <a:lnTo>
                    <a:pt x="1641348" y="2183892"/>
                  </a:lnTo>
                  <a:lnTo>
                    <a:pt x="1641348" y="0"/>
                  </a:lnTo>
                  <a:lnTo>
                    <a:pt x="0" y="0"/>
                  </a:lnTo>
                  <a:lnTo>
                    <a:pt x="0" y="218389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816" y="1162811"/>
            <a:ext cx="7516368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800600"/>
            <a:ext cx="9144000" cy="1991995"/>
            <a:chOff x="0" y="4800600"/>
            <a:chExt cx="9144000" cy="1991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62600"/>
              <a:ext cx="9144000" cy="990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0" y="4800600"/>
              <a:ext cx="1235963" cy="72085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152400"/>
            <a:ext cx="7877809" cy="4738370"/>
            <a:chOff x="0" y="152400"/>
            <a:chExt cx="7877809" cy="47383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57600"/>
              <a:ext cx="1235964" cy="7208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2971800"/>
              <a:ext cx="1235964" cy="7208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400" y="2286000"/>
              <a:ext cx="1235964" cy="7208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400" y="1600200"/>
              <a:ext cx="1235964" cy="7208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1600" y="914400"/>
              <a:ext cx="1235964" cy="7208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9800" y="152400"/>
              <a:ext cx="1235964" cy="7208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6600" y="685800"/>
              <a:ext cx="1235964" cy="7208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2400" y="1371600"/>
              <a:ext cx="1235964" cy="7208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2057400"/>
              <a:ext cx="1235964" cy="7208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81600" y="2743200"/>
              <a:ext cx="1235964" cy="7208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5000" y="3429000"/>
              <a:ext cx="1235963" cy="7208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4600" y="3962400"/>
              <a:ext cx="1552955" cy="9052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96361" y="3048761"/>
              <a:ext cx="609600" cy="1828800"/>
            </a:xfrm>
            <a:custGeom>
              <a:avLst/>
              <a:gdLst/>
              <a:ahLst/>
              <a:cxnLst/>
              <a:rect l="l" t="t" r="r" b="b"/>
              <a:pathLst>
                <a:path w="609600" h="1828800">
                  <a:moveTo>
                    <a:pt x="457200" y="0"/>
                  </a:moveTo>
                  <a:lnTo>
                    <a:pt x="152400" y="0"/>
                  </a:lnTo>
                  <a:lnTo>
                    <a:pt x="152400" y="1524000"/>
                  </a:lnTo>
                  <a:lnTo>
                    <a:pt x="0" y="1524000"/>
                  </a:lnTo>
                  <a:lnTo>
                    <a:pt x="304800" y="1828800"/>
                  </a:lnTo>
                  <a:lnTo>
                    <a:pt x="609600" y="1524000"/>
                  </a:lnTo>
                  <a:lnTo>
                    <a:pt x="457200" y="15240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6361" y="3048761"/>
              <a:ext cx="609600" cy="1828800"/>
            </a:xfrm>
            <a:custGeom>
              <a:avLst/>
              <a:gdLst/>
              <a:ahLst/>
              <a:cxnLst/>
              <a:rect l="l" t="t" r="r" b="b"/>
              <a:pathLst>
                <a:path w="609600" h="1828800">
                  <a:moveTo>
                    <a:pt x="0" y="1524000"/>
                  </a:moveTo>
                  <a:lnTo>
                    <a:pt x="152400" y="1524000"/>
                  </a:lnTo>
                  <a:lnTo>
                    <a:pt x="152400" y="0"/>
                  </a:lnTo>
                  <a:lnTo>
                    <a:pt x="457200" y="0"/>
                  </a:lnTo>
                  <a:lnTo>
                    <a:pt x="457200" y="1524000"/>
                  </a:lnTo>
                  <a:lnTo>
                    <a:pt x="609600" y="1524000"/>
                  </a:lnTo>
                  <a:lnTo>
                    <a:pt x="304800" y="1828800"/>
                  </a:lnTo>
                  <a:lnTo>
                    <a:pt x="0" y="1524000"/>
                  </a:lnTo>
                  <a:close/>
                </a:path>
              </a:pathLst>
            </a:custGeom>
            <a:ln w="25908">
              <a:solidFill>
                <a:srgbClr val="0094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22070">
              <a:lnSpc>
                <a:spcPct val="100000"/>
              </a:lnSpc>
              <a:spcBef>
                <a:spcPts val="95"/>
              </a:spcBef>
            </a:pPr>
            <a:r>
              <a:rPr dirty="0"/>
              <a:t>Computer</a:t>
            </a:r>
            <a:r>
              <a:rPr spc="-125" dirty="0"/>
              <a:t> </a:t>
            </a:r>
            <a:r>
              <a:rPr dirty="0"/>
              <a:t>Vision</a:t>
            </a:r>
            <a:r>
              <a:rPr spc="-114" dirty="0"/>
              <a:t> </a:t>
            </a:r>
            <a:r>
              <a:rPr spc="-20" dirty="0"/>
              <a:t>-</a:t>
            </a:r>
            <a:r>
              <a:rPr spc="-10" dirty="0"/>
              <a:t>Analysis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39542" y="1976532"/>
            <a:ext cx="5307330" cy="3335020"/>
            <a:chOff x="2939542" y="1976532"/>
            <a:chExt cx="5307330" cy="3335020"/>
          </a:xfrm>
        </p:grpSpPr>
        <p:sp>
          <p:nvSpPr>
            <p:cNvPr id="4" name="object 4"/>
            <p:cNvSpPr/>
            <p:nvPr/>
          </p:nvSpPr>
          <p:spPr>
            <a:xfrm>
              <a:off x="3215640" y="1982882"/>
              <a:ext cx="607060" cy="3322320"/>
            </a:xfrm>
            <a:custGeom>
              <a:avLst/>
              <a:gdLst/>
              <a:ahLst/>
              <a:cxnLst/>
              <a:rect l="l" t="t" r="r" b="b"/>
              <a:pathLst>
                <a:path w="607060" h="3322320">
                  <a:moveTo>
                    <a:pt x="454151" y="8477"/>
                  </a:moveTo>
                  <a:lnTo>
                    <a:pt x="426916" y="5512"/>
                  </a:lnTo>
                  <a:lnTo>
                    <a:pt x="388381" y="0"/>
                  </a:lnTo>
                  <a:lnTo>
                    <a:pt x="342727" y="726"/>
                  </a:lnTo>
                  <a:lnTo>
                    <a:pt x="294132" y="16478"/>
                  </a:lnTo>
                  <a:lnTo>
                    <a:pt x="256852" y="37140"/>
                  </a:lnTo>
                  <a:lnTo>
                    <a:pt x="213148" y="63792"/>
                  </a:lnTo>
                  <a:lnTo>
                    <a:pt x="167687" y="95821"/>
                  </a:lnTo>
                  <a:lnTo>
                    <a:pt x="125137" y="132612"/>
                  </a:lnTo>
                  <a:lnTo>
                    <a:pt x="90164" y="173552"/>
                  </a:lnTo>
                  <a:lnTo>
                    <a:pt x="67437" y="218027"/>
                  </a:lnTo>
                  <a:lnTo>
                    <a:pt x="58441" y="260500"/>
                  </a:lnTo>
                  <a:lnTo>
                    <a:pt x="56569" y="308122"/>
                  </a:lnTo>
                  <a:lnTo>
                    <a:pt x="60798" y="359419"/>
                  </a:lnTo>
                  <a:lnTo>
                    <a:pt x="70104" y="412915"/>
                  </a:lnTo>
                  <a:lnTo>
                    <a:pt x="83461" y="467136"/>
                  </a:lnTo>
                  <a:lnTo>
                    <a:pt x="99847" y="520605"/>
                  </a:lnTo>
                  <a:lnTo>
                    <a:pt x="118237" y="571849"/>
                  </a:lnTo>
                  <a:lnTo>
                    <a:pt x="138213" y="615347"/>
                  </a:lnTo>
                  <a:lnTo>
                    <a:pt x="163748" y="658925"/>
                  </a:lnTo>
                  <a:lnTo>
                    <a:pt x="193114" y="702506"/>
                  </a:lnTo>
                  <a:lnTo>
                    <a:pt x="224583" y="746013"/>
                  </a:lnTo>
                  <a:lnTo>
                    <a:pt x="256427" y="789372"/>
                  </a:lnTo>
                  <a:lnTo>
                    <a:pt x="286918" y="832506"/>
                  </a:lnTo>
                  <a:lnTo>
                    <a:pt x="314329" y="875340"/>
                  </a:lnTo>
                  <a:lnTo>
                    <a:pt x="336931" y="917797"/>
                  </a:lnTo>
                  <a:lnTo>
                    <a:pt x="359205" y="967127"/>
                  </a:lnTo>
                  <a:lnTo>
                    <a:pt x="380471" y="1017730"/>
                  </a:lnTo>
                  <a:lnTo>
                    <a:pt x="399502" y="1068360"/>
                  </a:lnTo>
                  <a:lnTo>
                    <a:pt x="415072" y="1117770"/>
                  </a:lnTo>
                  <a:lnTo>
                    <a:pt x="425955" y="1164714"/>
                  </a:lnTo>
                  <a:lnTo>
                    <a:pt x="430923" y="1207945"/>
                  </a:lnTo>
                  <a:lnTo>
                    <a:pt x="428751" y="1246219"/>
                  </a:lnTo>
                  <a:lnTo>
                    <a:pt x="411544" y="1292517"/>
                  </a:lnTo>
                  <a:lnTo>
                    <a:pt x="380333" y="1332408"/>
                  </a:lnTo>
                  <a:lnTo>
                    <a:pt x="340137" y="1365978"/>
                  </a:lnTo>
                  <a:lnTo>
                    <a:pt x="295972" y="1393311"/>
                  </a:lnTo>
                  <a:lnTo>
                    <a:pt x="252857" y="1414494"/>
                  </a:lnTo>
                  <a:lnTo>
                    <a:pt x="206881" y="1427556"/>
                  </a:lnTo>
                  <a:lnTo>
                    <a:pt x="154500" y="1432707"/>
                  </a:lnTo>
                  <a:lnTo>
                    <a:pt x="101496" y="1433065"/>
                  </a:lnTo>
                  <a:lnTo>
                    <a:pt x="53655" y="1431754"/>
                  </a:lnTo>
                  <a:lnTo>
                    <a:pt x="16764" y="1431893"/>
                  </a:lnTo>
                </a:path>
                <a:path w="607060" h="3322320">
                  <a:moveTo>
                    <a:pt x="606551" y="3308572"/>
                  </a:moveTo>
                  <a:lnTo>
                    <a:pt x="578967" y="3311361"/>
                  </a:lnTo>
                  <a:lnTo>
                    <a:pt x="540562" y="3317746"/>
                  </a:lnTo>
                  <a:lnTo>
                    <a:pt x="494995" y="3321785"/>
                  </a:lnTo>
                  <a:lnTo>
                    <a:pt x="445922" y="3317533"/>
                  </a:lnTo>
                  <a:lnTo>
                    <a:pt x="397001" y="3299047"/>
                  </a:lnTo>
                  <a:lnTo>
                    <a:pt x="364108" y="3279235"/>
                  </a:lnTo>
                  <a:lnTo>
                    <a:pt x="326447" y="3254684"/>
                  </a:lnTo>
                  <a:lnTo>
                    <a:pt x="286253" y="3225859"/>
                  </a:lnTo>
                  <a:lnTo>
                    <a:pt x="245760" y="3193224"/>
                  </a:lnTo>
                  <a:lnTo>
                    <a:pt x="207202" y="3157243"/>
                  </a:lnTo>
                  <a:lnTo>
                    <a:pt x="172813" y="3118381"/>
                  </a:lnTo>
                  <a:lnTo>
                    <a:pt x="144826" y="3077102"/>
                  </a:lnTo>
                  <a:lnTo>
                    <a:pt x="125475" y="3033871"/>
                  </a:lnTo>
                  <a:lnTo>
                    <a:pt x="115079" y="2992718"/>
                  </a:lnTo>
                  <a:lnTo>
                    <a:pt x="109100" y="2948044"/>
                  </a:lnTo>
                  <a:lnTo>
                    <a:pt x="107249" y="2900554"/>
                  </a:lnTo>
                  <a:lnTo>
                    <a:pt x="109239" y="2850950"/>
                  </a:lnTo>
                  <a:lnTo>
                    <a:pt x="114783" y="2799936"/>
                  </a:lnTo>
                  <a:lnTo>
                    <a:pt x="123594" y="2748215"/>
                  </a:lnTo>
                  <a:lnTo>
                    <a:pt x="135384" y="2696491"/>
                  </a:lnTo>
                  <a:lnTo>
                    <a:pt x="149865" y="2645467"/>
                  </a:lnTo>
                  <a:lnTo>
                    <a:pt x="166750" y="2595848"/>
                  </a:lnTo>
                  <a:lnTo>
                    <a:pt x="184212" y="2556053"/>
                  </a:lnTo>
                  <a:lnTo>
                    <a:pt x="206468" y="2516318"/>
                  </a:lnTo>
                  <a:lnTo>
                    <a:pt x="232488" y="2476620"/>
                  </a:lnTo>
                  <a:lnTo>
                    <a:pt x="261242" y="2436937"/>
                  </a:lnTo>
                  <a:lnTo>
                    <a:pt x="291699" y="2397247"/>
                  </a:lnTo>
                  <a:lnTo>
                    <a:pt x="322829" y="2357527"/>
                  </a:lnTo>
                  <a:lnTo>
                    <a:pt x="353601" y="2317754"/>
                  </a:lnTo>
                  <a:lnTo>
                    <a:pt x="382984" y="2277908"/>
                  </a:lnTo>
                  <a:lnTo>
                    <a:pt x="409949" y="2237964"/>
                  </a:lnTo>
                  <a:lnTo>
                    <a:pt x="433465" y="2197902"/>
                  </a:lnTo>
                  <a:lnTo>
                    <a:pt x="452500" y="2157698"/>
                  </a:lnTo>
                  <a:lnTo>
                    <a:pt x="471631" y="2107036"/>
                  </a:lnTo>
                  <a:lnTo>
                    <a:pt x="488659" y="2054140"/>
                  </a:lnTo>
                  <a:lnTo>
                    <a:pt x="503362" y="2000067"/>
                  </a:lnTo>
                  <a:lnTo>
                    <a:pt x="515518" y="1945875"/>
                  </a:lnTo>
                  <a:lnTo>
                    <a:pt x="524907" y="1892621"/>
                  </a:lnTo>
                  <a:lnTo>
                    <a:pt x="531306" y="1841364"/>
                  </a:lnTo>
                  <a:lnTo>
                    <a:pt x="534495" y="1793161"/>
                  </a:lnTo>
                  <a:lnTo>
                    <a:pt x="534250" y="1749071"/>
                  </a:lnTo>
                  <a:lnTo>
                    <a:pt x="530351" y="1710150"/>
                  </a:lnTo>
                  <a:lnTo>
                    <a:pt x="516564" y="1660041"/>
                  </a:lnTo>
                  <a:lnTo>
                    <a:pt x="493752" y="1617252"/>
                  </a:lnTo>
                  <a:lnTo>
                    <a:pt x="463454" y="1581165"/>
                  </a:lnTo>
                  <a:lnTo>
                    <a:pt x="427209" y="1551165"/>
                  </a:lnTo>
                  <a:lnTo>
                    <a:pt x="386553" y="1526632"/>
                  </a:lnTo>
                  <a:lnTo>
                    <a:pt x="343026" y="1506950"/>
                  </a:lnTo>
                  <a:lnTo>
                    <a:pt x="299659" y="1495500"/>
                  </a:lnTo>
                  <a:lnTo>
                    <a:pt x="248307" y="1490016"/>
                  </a:lnTo>
                  <a:lnTo>
                    <a:pt x="192634" y="1488888"/>
                  </a:lnTo>
                  <a:lnTo>
                    <a:pt x="136303" y="1490509"/>
                  </a:lnTo>
                  <a:lnTo>
                    <a:pt x="82978" y="1493269"/>
                  </a:lnTo>
                  <a:lnTo>
                    <a:pt x="36323" y="1495560"/>
                  </a:lnTo>
                  <a:lnTo>
                    <a:pt x="0" y="149577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5892" y="3322320"/>
              <a:ext cx="303530" cy="269875"/>
            </a:xfrm>
            <a:custGeom>
              <a:avLst/>
              <a:gdLst/>
              <a:ahLst/>
              <a:cxnLst/>
              <a:rect l="l" t="t" r="r" b="b"/>
              <a:pathLst>
                <a:path w="303530" h="269875">
                  <a:moveTo>
                    <a:pt x="75818" y="0"/>
                  </a:moveTo>
                  <a:lnTo>
                    <a:pt x="0" y="134874"/>
                  </a:lnTo>
                  <a:lnTo>
                    <a:pt x="75818" y="269747"/>
                  </a:lnTo>
                  <a:lnTo>
                    <a:pt x="75818" y="202310"/>
                  </a:lnTo>
                  <a:lnTo>
                    <a:pt x="303275" y="202310"/>
                  </a:lnTo>
                  <a:lnTo>
                    <a:pt x="303275" y="67437"/>
                  </a:lnTo>
                  <a:lnTo>
                    <a:pt x="75818" y="67437"/>
                  </a:lnTo>
                  <a:lnTo>
                    <a:pt x="7581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5892" y="3322320"/>
              <a:ext cx="303530" cy="269875"/>
            </a:xfrm>
            <a:custGeom>
              <a:avLst/>
              <a:gdLst/>
              <a:ahLst/>
              <a:cxnLst/>
              <a:rect l="l" t="t" r="r" b="b"/>
              <a:pathLst>
                <a:path w="303530" h="269875">
                  <a:moveTo>
                    <a:pt x="0" y="134874"/>
                  </a:moveTo>
                  <a:lnTo>
                    <a:pt x="75818" y="0"/>
                  </a:lnTo>
                  <a:lnTo>
                    <a:pt x="75818" y="67437"/>
                  </a:lnTo>
                  <a:lnTo>
                    <a:pt x="303275" y="67437"/>
                  </a:lnTo>
                  <a:lnTo>
                    <a:pt x="303275" y="202310"/>
                  </a:lnTo>
                  <a:lnTo>
                    <a:pt x="75818" y="202310"/>
                  </a:lnTo>
                  <a:lnTo>
                    <a:pt x="75818" y="269747"/>
                  </a:lnTo>
                  <a:lnTo>
                    <a:pt x="0" y="13487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45451" y="2226564"/>
              <a:ext cx="741045" cy="2301240"/>
            </a:xfrm>
            <a:custGeom>
              <a:avLst/>
              <a:gdLst/>
              <a:ahLst/>
              <a:cxnLst/>
              <a:rect l="l" t="t" r="r" b="b"/>
              <a:pathLst>
                <a:path w="741045" h="2301240">
                  <a:moveTo>
                    <a:pt x="740664" y="0"/>
                  </a:moveTo>
                  <a:lnTo>
                    <a:pt x="0" y="354202"/>
                  </a:lnTo>
                  <a:lnTo>
                    <a:pt x="0" y="1854962"/>
                  </a:lnTo>
                  <a:lnTo>
                    <a:pt x="740664" y="2301240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45451" y="2226564"/>
              <a:ext cx="741045" cy="2301240"/>
            </a:xfrm>
            <a:custGeom>
              <a:avLst/>
              <a:gdLst/>
              <a:ahLst/>
              <a:cxnLst/>
              <a:rect l="l" t="t" r="r" b="b"/>
              <a:pathLst>
                <a:path w="741045" h="2301240">
                  <a:moveTo>
                    <a:pt x="0" y="354202"/>
                  </a:moveTo>
                  <a:lnTo>
                    <a:pt x="0" y="1854962"/>
                  </a:lnTo>
                  <a:lnTo>
                    <a:pt x="740664" y="2301240"/>
                  </a:lnTo>
                  <a:lnTo>
                    <a:pt x="740664" y="0"/>
                  </a:lnTo>
                  <a:lnTo>
                    <a:pt x="0" y="35420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6972" y="2218944"/>
              <a:ext cx="463550" cy="2301240"/>
            </a:xfrm>
            <a:custGeom>
              <a:avLst/>
              <a:gdLst/>
              <a:ahLst/>
              <a:cxnLst/>
              <a:rect l="l" t="t" r="r" b="b"/>
              <a:pathLst>
                <a:path w="463550" h="2301240">
                  <a:moveTo>
                    <a:pt x="0" y="0"/>
                  </a:moveTo>
                  <a:lnTo>
                    <a:pt x="7874" y="2301239"/>
                  </a:lnTo>
                  <a:lnTo>
                    <a:pt x="463296" y="2082037"/>
                  </a:lnTo>
                  <a:lnTo>
                    <a:pt x="463296" y="303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76972" y="2218944"/>
              <a:ext cx="463550" cy="2301240"/>
            </a:xfrm>
            <a:custGeom>
              <a:avLst/>
              <a:gdLst/>
              <a:ahLst/>
              <a:cxnLst/>
              <a:rect l="l" t="t" r="r" b="b"/>
              <a:pathLst>
                <a:path w="463550" h="2301240">
                  <a:moveTo>
                    <a:pt x="0" y="0"/>
                  </a:moveTo>
                  <a:lnTo>
                    <a:pt x="7874" y="2301239"/>
                  </a:lnTo>
                  <a:lnTo>
                    <a:pt x="463296" y="2082037"/>
                  </a:lnTo>
                  <a:lnTo>
                    <a:pt x="463296" y="30327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44995" y="3063240"/>
              <a:ext cx="809625" cy="906780"/>
            </a:xfrm>
            <a:custGeom>
              <a:avLst/>
              <a:gdLst/>
              <a:ahLst/>
              <a:cxnLst/>
              <a:rect l="l" t="t" r="r" b="b"/>
              <a:pathLst>
                <a:path w="809625" h="906779">
                  <a:moveTo>
                    <a:pt x="809244" y="0"/>
                  </a:moveTo>
                  <a:lnTo>
                    <a:pt x="788621" y="40928"/>
                  </a:lnTo>
                  <a:lnTo>
                    <a:pt x="731190" y="76486"/>
                  </a:lnTo>
                  <a:lnTo>
                    <a:pt x="690753" y="91582"/>
                  </a:lnTo>
                  <a:lnTo>
                    <a:pt x="643609" y="104534"/>
                  </a:lnTo>
                  <a:lnTo>
                    <a:pt x="590592" y="115073"/>
                  </a:lnTo>
                  <a:lnTo>
                    <a:pt x="532534" y="122931"/>
                  </a:lnTo>
                  <a:lnTo>
                    <a:pt x="470266" y="127843"/>
                  </a:lnTo>
                  <a:lnTo>
                    <a:pt x="404622" y="129539"/>
                  </a:lnTo>
                  <a:lnTo>
                    <a:pt x="338977" y="127843"/>
                  </a:lnTo>
                  <a:lnTo>
                    <a:pt x="276709" y="122931"/>
                  </a:lnTo>
                  <a:lnTo>
                    <a:pt x="218651" y="115073"/>
                  </a:lnTo>
                  <a:lnTo>
                    <a:pt x="165634" y="104534"/>
                  </a:lnTo>
                  <a:lnTo>
                    <a:pt x="118490" y="91582"/>
                  </a:lnTo>
                  <a:lnTo>
                    <a:pt x="78053" y="76486"/>
                  </a:lnTo>
                  <a:lnTo>
                    <a:pt x="20622" y="40928"/>
                  </a:lnTo>
                  <a:lnTo>
                    <a:pt x="0" y="0"/>
                  </a:lnTo>
                  <a:lnTo>
                    <a:pt x="0" y="777240"/>
                  </a:lnTo>
                  <a:lnTo>
                    <a:pt x="20622" y="818168"/>
                  </a:lnTo>
                  <a:lnTo>
                    <a:pt x="78053" y="853726"/>
                  </a:lnTo>
                  <a:lnTo>
                    <a:pt x="118490" y="868822"/>
                  </a:lnTo>
                  <a:lnTo>
                    <a:pt x="165634" y="881774"/>
                  </a:lnTo>
                  <a:lnTo>
                    <a:pt x="218651" y="892313"/>
                  </a:lnTo>
                  <a:lnTo>
                    <a:pt x="276709" y="900171"/>
                  </a:lnTo>
                  <a:lnTo>
                    <a:pt x="338977" y="905083"/>
                  </a:lnTo>
                  <a:lnTo>
                    <a:pt x="404622" y="906780"/>
                  </a:lnTo>
                  <a:lnTo>
                    <a:pt x="470266" y="905083"/>
                  </a:lnTo>
                  <a:lnTo>
                    <a:pt x="532534" y="900171"/>
                  </a:lnTo>
                  <a:lnTo>
                    <a:pt x="590592" y="892313"/>
                  </a:lnTo>
                  <a:lnTo>
                    <a:pt x="643609" y="881774"/>
                  </a:lnTo>
                  <a:lnTo>
                    <a:pt x="690753" y="868822"/>
                  </a:lnTo>
                  <a:lnTo>
                    <a:pt x="731190" y="853726"/>
                  </a:lnTo>
                  <a:lnTo>
                    <a:pt x="788621" y="818168"/>
                  </a:lnTo>
                  <a:lnTo>
                    <a:pt x="809244" y="777240"/>
                  </a:lnTo>
                  <a:lnTo>
                    <a:pt x="809244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44995" y="2933700"/>
              <a:ext cx="809625" cy="259079"/>
            </a:xfrm>
            <a:custGeom>
              <a:avLst/>
              <a:gdLst/>
              <a:ahLst/>
              <a:cxnLst/>
              <a:rect l="l" t="t" r="r" b="b"/>
              <a:pathLst>
                <a:path w="809625" h="259080">
                  <a:moveTo>
                    <a:pt x="404622" y="0"/>
                  </a:moveTo>
                  <a:lnTo>
                    <a:pt x="338977" y="1696"/>
                  </a:lnTo>
                  <a:lnTo>
                    <a:pt x="276709" y="6608"/>
                  </a:lnTo>
                  <a:lnTo>
                    <a:pt x="218651" y="14466"/>
                  </a:lnTo>
                  <a:lnTo>
                    <a:pt x="165634" y="25005"/>
                  </a:lnTo>
                  <a:lnTo>
                    <a:pt x="118490" y="37957"/>
                  </a:lnTo>
                  <a:lnTo>
                    <a:pt x="78053" y="53053"/>
                  </a:lnTo>
                  <a:lnTo>
                    <a:pt x="20622" y="88611"/>
                  </a:lnTo>
                  <a:lnTo>
                    <a:pt x="0" y="129539"/>
                  </a:lnTo>
                  <a:lnTo>
                    <a:pt x="5294" y="150541"/>
                  </a:lnTo>
                  <a:lnTo>
                    <a:pt x="45153" y="189052"/>
                  </a:lnTo>
                  <a:lnTo>
                    <a:pt x="118490" y="221122"/>
                  </a:lnTo>
                  <a:lnTo>
                    <a:pt x="165634" y="234074"/>
                  </a:lnTo>
                  <a:lnTo>
                    <a:pt x="218651" y="244613"/>
                  </a:lnTo>
                  <a:lnTo>
                    <a:pt x="276709" y="252471"/>
                  </a:lnTo>
                  <a:lnTo>
                    <a:pt x="338977" y="257383"/>
                  </a:lnTo>
                  <a:lnTo>
                    <a:pt x="404622" y="259079"/>
                  </a:lnTo>
                  <a:lnTo>
                    <a:pt x="470266" y="257383"/>
                  </a:lnTo>
                  <a:lnTo>
                    <a:pt x="532534" y="252471"/>
                  </a:lnTo>
                  <a:lnTo>
                    <a:pt x="590592" y="244613"/>
                  </a:lnTo>
                  <a:lnTo>
                    <a:pt x="643609" y="234074"/>
                  </a:lnTo>
                  <a:lnTo>
                    <a:pt x="690753" y="221122"/>
                  </a:lnTo>
                  <a:lnTo>
                    <a:pt x="731190" y="206026"/>
                  </a:lnTo>
                  <a:lnTo>
                    <a:pt x="788621" y="170468"/>
                  </a:lnTo>
                  <a:lnTo>
                    <a:pt x="809244" y="129539"/>
                  </a:lnTo>
                  <a:lnTo>
                    <a:pt x="803949" y="108538"/>
                  </a:lnTo>
                  <a:lnTo>
                    <a:pt x="764090" y="70027"/>
                  </a:lnTo>
                  <a:lnTo>
                    <a:pt x="690753" y="37957"/>
                  </a:lnTo>
                  <a:lnTo>
                    <a:pt x="643609" y="25005"/>
                  </a:lnTo>
                  <a:lnTo>
                    <a:pt x="590592" y="14466"/>
                  </a:lnTo>
                  <a:lnTo>
                    <a:pt x="532534" y="6608"/>
                  </a:lnTo>
                  <a:lnTo>
                    <a:pt x="470266" y="1696"/>
                  </a:lnTo>
                  <a:lnTo>
                    <a:pt x="404622" y="0"/>
                  </a:lnTo>
                  <a:close/>
                </a:path>
              </a:pathLst>
            </a:custGeom>
            <a:solidFill>
              <a:srgbClr val="666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44995" y="2933700"/>
              <a:ext cx="809625" cy="1036319"/>
            </a:xfrm>
            <a:custGeom>
              <a:avLst/>
              <a:gdLst/>
              <a:ahLst/>
              <a:cxnLst/>
              <a:rect l="l" t="t" r="r" b="b"/>
              <a:pathLst>
                <a:path w="809625" h="1036320">
                  <a:moveTo>
                    <a:pt x="809244" y="129539"/>
                  </a:moveTo>
                  <a:lnTo>
                    <a:pt x="788621" y="170468"/>
                  </a:lnTo>
                  <a:lnTo>
                    <a:pt x="731190" y="206026"/>
                  </a:lnTo>
                  <a:lnTo>
                    <a:pt x="690753" y="221122"/>
                  </a:lnTo>
                  <a:lnTo>
                    <a:pt x="643609" y="234074"/>
                  </a:lnTo>
                  <a:lnTo>
                    <a:pt x="590592" y="244613"/>
                  </a:lnTo>
                  <a:lnTo>
                    <a:pt x="532534" y="252471"/>
                  </a:lnTo>
                  <a:lnTo>
                    <a:pt x="470266" y="257383"/>
                  </a:lnTo>
                  <a:lnTo>
                    <a:pt x="404622" y="259079"/>
                  </a:lnTo>
                  <a:lnTo>
                    <a:pt x="338977" y="257383"/>
                  </a:lnTo>
                  <a:lnTo>
                    <a:pt x="276709" y="252471"/>
                  </a:lnTo>
                  <a:lnTo>
                    <a:pt x="218651" y="244613"/>
                  </a:lnTo>
                  <a:lnTo>
                    <a:pt x="165634" y="234074"/>
                  </a:lnTo>
                  <a:lnTo>
                    <a:pt x="118490" y="221122"/>
                  </a:lnTo>
                  <a:lnTo>
                    <a:pt x="78053" y="206026"/>
                  </a:lnTo>
                  <a:lnTo>
                    <a:pt x="20622" y="170468"/>
                  </a:lnTo>
                  <a:lnTo>
                    <a:pt x="0" y="129539"/>
                  </a:lnTo>
                  <a:lnTo>
                    <a:pt x="5294" y="108538"/>
                  </a:lnTo>
                  <a:lnTo>
                    <a:pt x="45153" y="70027"/>
                  </a:lnTo>
                  <a:lnTo>
                    <a:pt x="118490" y="37957"/>
                  </a:lnTo>
                  <a:lnTo>
                    <a:pt x="165634" y="25005"/>
                  </a:lnTo>
                  <a:lnTo>
                    <a:pt x="218651" y="14466"/>
                  </a:lnTo>
                  <a:lnTo>
                    <a:pt x="276709" y="6608"/>
                  </a:lnTo>
                  <a:lnTo>
                    <a:pt x="338977" y="1696"/>
                  </a:lnTo>
                  <a:lnTo>
                    <a:pt x="404622" y="0"/>
                  </a:lnTo>
                  <a:lnTo>
                    <a:pt x="470266" y="1696"/>
                  </a:lnTo>
                  <a:lnTo>
                    <a:pt x="532534" y="6608"/>
                  </a:lnTo>
                  <a:lnTo>
                    <a:pt x="590592" y="14466"/>
                  </a:lnTo>
                  <a:lnTo>
                    <a:pt x="643609" y="25005"/>
                  </a:lnTo>
                  <a:lnTo>
                    <a:pt x="690753" y="37957"/>
                  </a:lnTo>
                  <a:lnTo>
                    <a:pt x="731190" y="53053"/>
                  </a:lnTo>
                  <a:lnTo>
                    <a:pt x="788621" y="88611"/>
                  </a:lnTo>
                  <a:lnTo>
                    <a:pt x="809244" y="129539"/>
                  </a:lnTo>
                  <a:close/>
                </a:path>
                <a:path w="809625" h="1036320">
                  <a:moveTo>
                    <a:pt x="809244" y="129539"/>
                  </a:moveTo>
                  <a:lnTo>
                    <a:pt x="809244" y="906780"/>
                  </a:lnTo>
                  <a:lnTo>
                    <a:pt x="803949" y="927781"/>
                  </a:lnTo>
                  <a:lnTo>
                    <a:pt x="764090" y="966292"/>
                  </a:lnTo>
                  <a:lnTo>
                    <a:pt x="690753" y="998362"/>
                  </a:lnTo>
                  <a:lnTo>
                    <a:pt x="643609" y="1011314"/>
                  </a:lnTo>
                  <a:lnTo>
                    <a:pt x="590592" y="1021853"/>
                  </a:lnTo>
                  <a:lnTo>
                    <a:pt x="532534" y="1029711"/>
                  </a:lnTo>
                  <a:lnTo>
                    <a:pt x="470266" y="1034623"/>
                  </a:lnTo>
                  <a:lnTo>
                    <a:pt x="404622" y="1036319"/>
                  </a:lnTo>
                  <a:lnTo>
                    <a:pt x="338977" y="1034623"/>
                  </a:lnTo>
                  <a:lnTo>
                    <a:pt x="276709" y="1029711"/>
                  </a:lnTo>
                  <a:lnTo>
                    <a:pt x="218651" y="1021853"/>
                  </a:lnTo>
                  <a:lnTo>
                    <a:pt x="165634" y="1011314"/>
                  </a:lnTo>
                  <a:lnTo>
                    <a:pt x="118490" y="998362"/>
                  </a:lnTo>
                  <a:lnTo>
                    <a:pt x="78053" y="983266"/>
                  </a:lnTo>
                  <a:lnTo>
                    <a:pt x="20622" y="947708"/>
                  </a:lnTo>
                  <a:lnTo>
                    <a:pt x="0" y="906780"/>
                  </a:lnTo>
                  <a:lnTo>
                    <a:pt x="0" y="12953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09522" y="4287392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A40020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89303" y="2927604"/>
            <a:ext cx="990600" cy="1115695"/>
            <a:chOff x="1289303" y="2927604"/>
            <a:chExt cx="990600" cy="1115695"/>
          </a:xfrm>
        </p:grpSpPr>
        <p:sp>
          <p:nvSpPr>
            <p:cNvPr id="16" name="object 16"/>
            <p:cNvSpPr/>
            <p:nvPr/>
          </p:nvSpPr>
          <p:spPr>
            <a:xfrm>
              <a:off x="1799843" y="2936748"/>
              <a:ext cx="356870" cy="1100455"/>
            </a:xfrm>
            <a:custGeom>
              <a:avLst/>
              <a:gdLst/>
              <a:ahLst/>
              <a:cxnLst/>
              <a:rect l="l" t="t" r="r" b="b"/>
              <a:pathLst>
                <a:path w="356869" h="1100454">
                  <a:moveTo>
                    <a:pt x="356616" y="0"/>
                  </a:moveTo>
                  <a:lnTo>
                    <a:pt x="0" y="115950"/>
                  </a:lnTo>
                  <a:lnTo>
                    <a:pt x="0" y="916177"/>
                  </a:lnTo>
                  <a:lnTo>
                    <a:pt x="356616" y="1100327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9843" y="2936748"/>
              <a:ext cx="356870" cy="1100455"/>
            </a:xfrm>
            <a:custGeom>
              <a:avLst/>
              <a:gdLst/>
              <a:ahLst/>
              <a:cxnLst/>
              <a:rect l="l" t="t" r="r" b="b"/>
              <a:pathLst>
                <a:path w="356869" h="1100454">
                  <a:moveTo>
                    <a:pt x="0" y="115950"/>
                  </a:moveTo>
                  <a:lnTo>
                    <a:pt x="0" y="916177"/>
                  </a:lnTo>
                  <a:lnTo>
                    <a:pt x="356616" y="1100327"/>
                  </a:lnTo>
                  <a:lnTo>
                    <a:pt x="356616" y="0"/>
                  </a:lnTo>
                  <a:lnTo>
                    <a:pt x="0" y="11595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50363" y="2933700"/>
              <a:ext cx="123825" cy="1100455"/>
            </a:xfrm>
            <a:custGeom>
              <a:avLst/>
              <a:gdLst/>
              <a:ahLst/>
              <a:cxnLst/>
              <a:rect l="l" t="t" r="r" b="b"/>
              <a:pathLst>
                <a:path w="123825" h="1100454">
                  <a:moveTo>
                    <a:pt x="0" y="0"/>
                  </a:moveTo>
                  <a:lnTo>
                    <a:pt x="2159" y="1100327"/>
                  </a:lnTo>
                  <a:lnTo>
                    <a:pt x="123443" y="995552"/>
                  </a:lnTo>
                  <a:lnTo>
                    <a:pt x="123443" y="145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50363" y="2933700"/>
              <a:ext cx="123825" cy="1100455"/>
            </a:xfrm>
            <a:custGeom>
              <a:avLst/>
              <a:gdLst/>
              <a:ahLst/>
              <a:cxnLst/>
              <a:rect l="l" t="t" r="r" b="b"/>
              <a:pathLst>
                <a:path w="123825" h="1100454">
                  <a:moveTo>
                    <a:pt x="0" y="0"/>
                  </a:moveTo>
                  <a:lnTo>
                    <a:pt x="2159" y="1100327"/>
                  </a:lnTo>
                  <a:lnTo>
                    <a:pt x="123443" y="995552"/>
                  </a:lnTo>
                  <a:lnTo>
                    <a:pt x="123443" y="14503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95399" y="3403727"/>
              <a:ext cx="471170" cy="528320"/>
            </a:xfrm>
            <a:custGeom>
              <a:avLst/>
              <a:gdLst/>
              <a:ahLst/>
              <a:cxnLst/>
              <a:rect l="l" t="t" r="r" b="b"/>
              <a:pathLst>
                <a:path w="471169" h="528320">
                  <a:moveTo>
                    <a:pt x="470916" y="0"/>
                  </a:moveTo>
                  <a:lnTo>
                    <a:pt x="438770" y="38038"/>
                  </a:lnTo>
                  <a:lnTo>
                    <a:pt x="401955" y="53276"/>
                  </a:lnTo>
                  <a:lnTo>
                    <a:pt x="354301" y="65042"/>
                  </a:lnTo>
                  <a:lnTo>
                    <a:pt x="298054" y="72625"/>
                  </a:lnTo>
                  <a:lnTo>
                    <a:pt x="235458" y="75311"/>
                  </a:lnTo>
                  <a:lnTo>
                    <a:pt x="172861" y="72625"/>
                  </a:lnTo>
                  <a:lnTo>
                    <a:pt x="116614" y="65042"/>
                  </a:lnTo>
                  <a:lnTo>
                    <a:pt x="68961" y="53276"/>
                  </a:lnTo>
                  <a:lnTo>
                    <a:pt x="32145" y="38038"/>
                  </a:lnTo>
                  <a:lnTo>
                    <a:pt x="0" y="0"/>
                  </a:lnTo>
                  <a:lnTo>
                    <a:pt x="0" y="452881"/>
                  </a:lnTo>
                  <a:lnTo>
                    <a:pt x="32145" y="490864"/>
                  </a:lnTo>
                  <a:lnTo>
                    <a:pt x="68961" y="506110"/>
                  </a:lnTo>
                  <a:lnTo>
                    <a:pt x="116614" y="517896"/>
                  </a:lnTo>
                  <a:lnTo>
                    <a:pt x="172861" y="525498"/>
                  </a:lnTo>
                  <a:lnTo>
                    <a:pt x="235458" y="528193"/>
                  </a:lnTo>
                  <a:lnTo>
                    <a:pt x="298054" y="525498"/>
                  </a:lnTo>
                  <a:lnTo>
                    <a:pt x="354301" y="517896"/>
                  </a:lnTo>
                  <a:lnTo>
                    <a:pt x="401954" y="506110"/>
                  </a:lnTo>
                  <a:lnTo>
                    <a:pt x="438770" y="490864"/>
                  </a:lnTo>
                  <a:lnTo>
                    <a:pt x="470916" y="452881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5399" y="3328416"/>
              <a:ext cx="471170" cy="151130"/>
            </a:xfrm>
            <a:custGeom>
              <a:avLst/>
              <a:gdLst/>
              <a:ahLst/>
              <a:cxnLst/>
              <a:rect l="l" t="t" r="r" b="b"/>
              <a:pathLst>
                <a:path w="471169" h="151129">
                  <a:moveTo>
                    <a:pt x="235458" y="0"/>
                  </a:moveTo>
                  <a:lnTo>
                    <a:pt x="172861" y="2694"/>
                  </a:lnTo>
                  <a:lnTo>
                    <a:pt x="116614" y="10296"/>
                  </a:lnTo>
                  <a:lnTo>
                    <a:pt x="68961" y="22082"/>
                  </a:lnTo>
                  <a:lnTo>
                    <a:pt x="32145" y="37328"/>
                  </a:lnTo>
                  <a:lnTo>
                    <a:pt x="0" y="75311"/>
                  </a:lnTo>
                  <a:lnTo>
                    <a:pt x="8410" y="95353"/>
                  </a:lnTo>
                  <a:lnTo>
                    <a:pt x="68961" y="128587"/>
                  </a:lnTo>
                  <a:lnTo>
                    <a:pt x="116614" y="140353"/>
                  </a:lnTo>
                  <a:lnTo>
                    <a:pt x="172861" y="147936"/>
                  </a:lnTo>
                  <a:lnTo>
                    <a:pt x="235458" y="150622"/>
                  </a:lnTo>
                  <a:lnTo>
                    <a:pt x="298054" y="147936"/>
                  </a:lnTo>
                  <a:lnTo>
                    <a:pt x="354301" y="140353"/>
                  </a:lnTo>
                  <a:lnTo>
                    <a:pt x="401954" y="128587"/>
                  </a:lnTo>
                  <a:lnTo>
                    <a:pt x="438770" y="113349"/>
                  </a:lnTo>
                  <a:lnTo>
                    <a:pt x="470916" y="75311"/>
                  </a:lnTo>
                  <a:lnTo>
                    <a:pt x="462505" y="55312"/>
                  </a:lnTo>
                  <a:lnTo>
                    <a:pt x="401955" y="22082"/>
                  </a:lnTo>
                  <a:lnTo>
                    <a:pt x="354301" y="10296"/>
                  </a:lnTo>
                  <a:lnTo>
                    <a:pt x="298054" y="2694"/>
                  </a:lnTo>
                  <a:lnTo>
                    <a:pt x="235458" y="0"/>
                  </a:lnTo>
                  <a:close/>
                </a:path>
              </a:pathLst>
            </a:custGeom>
            <a:solidFill>
              <a:srgbClr val="666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5399" y="3328416"/>
              <a:ext cx="471170" cy="603885"/>
            </a:xfrm>
            <a:custGeom>
              <a:avLst/>
              <a:gdLst/>
              <a:ahLst/>
              <a:cxnLst/>
              <a:rect l="l" t="t" r="r" b="b"/>
              <a:pathLst>
                <a:path w="471169" h="603885">
                  <a:moveTo>
                    <a:pt x="470916" y="75311"/>
                  </a:moveTo>
                  <a:lnTo>
                    <a:pt x="438770" y="113349"/>
                  </a:lnTo>
                  <a:lnTo>
                    <a:pt x="401954" y="128587"/>
                  </a:lnTo>
                  <a:lnTo>
                    <a:pt x="354301" y="140353"/>
                  </a:lnTo>
                  <a:lnTo>
                    <a:pt x="298054" y="147936"/>
                  </a:lnTo>
                  <a:lnTo>
                    <a:pt x="235458" y="150622"/>
                  </a:lnTo>
                  <a:lnTo>
                    <a:pt x="172861" y="147936"/>
                  </a:lnTo>
                  <a:lnTo>
                    <a:pt x="116614" y="140353"/>
                  </a:lnTo>
                  <a:lnTo>
                    <a:pt x="68961" y="128587"/>
                  </a:lnTo>
                  <a:lnTo>
                    <a:pt x="32145" y="113349"/>
                  </a:lnTo>
                  <a:lnTo>
                    <a:pt x="0" y="75311"/>
                  </a:lnTo>
                  <a:lnTo>
                    <a:pt x="8410" y="55312"/>
                  </a:lnTo>
                  <a:lnTo>
                    <a:pt x="68961" y="22082"/>
                  </a:lnTo>
                  <a:lnTo>
                    <a:pt x="116614" y="10296"/>
                  </a:lnTo>
                  <a:lnTo>
                    <a:pt x="172861" y="2694"/>
                  </a:lnTo>
                  <a:lnTo>
                    <a:pt x="235458" y="0"/>
                  </a:lnTo>
                  <a:lnTo>
                    <a:pt x="298054" y="2694"/>
                  </a:lnTo>
                  <a:lnTo>
                    <a:pt x="354301" y="10296"/>
                  </a:lnTo>
                  <a:lnTo>
                    <a:pt x="401955" y="22082"/>
                  </a:lnTo>
                  <a:lnTo>
                    <a:pt x="438770" y="37328"/>
                  </a:lnTo>
                  <a:lnTo>
                    <a:pt x="470916" y="75311"/>
                  </a:lnTo>
                  <a:close/>
                </a:path>
                <a:path w="471169" h="603885">
                  <a:moveTo>
                    <a:pt x="470916" y="75311"/>
                  </a:moveTo>
                  <a:lnTo>
                    <a:pt x="470916" y="528193"/>
                  </a:lnTo>
                  <a:lnTo>
                    <a:pt x="462505" y="548191"/>
                  </a:lnTo>
                  <a:lnTo>
                    <a:pt x="401954" y="581421"/>
                  </a:lnTo>
                  <a:lnTo>
                    <a:pt x="354301" y="593207"/>
                  </a:lnTo>
                  <a:lnTo>
                    <a:pt x="298054" y="600809"/>
                  </a:lnTo>
                  <a:lnTo>
                    <a:pt x="235458" y="603504"/>
                  </a:lnTo>
                  <a:lnTo>
                    <a:pt x="172861" y="600809"/>
                  </a:lnTo>
                  <a:lnTo>
                    <a:pt x="116614" y="593207"/>
                  </a:lnTo>
                  <a:lnTo>
                    <a:pt x="68961" y="581421"/>
                  </a:lnTo>
                  <a:lnTo>
                    <a:pt x="32145" y="566175"/>
                  </a:lnTo>
                  <a:lnTo>
                    <a:pt x="0" y="528193"/>
                  </a:lnTo>
                  <a:lnTo>
                    <a:pt x="0" y="75311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93444" y="2416809"/>
            <a:ext cx="956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Output: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47407" y="4470019"/>
            <a:ext cx="1387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A40020"/>
                </a:solidFill>
                <a:latin typeface="Times New Roman"/>
                <a:cs typeface="Times New Roman"/>
              </a:rPr>
              <a:t>Real</a:t>
            </a:r>
            <a:r>
              <a:rPr sz="2400" spc="-10" dirty="0">
                <a:solidFill>
                  <a:srgbClr val="A40020"/>
                </a:solidFill>
                <a:latin typeface="Times New Roman"/>
                <a:cs typeface="Times New Roman"/>
              </a:rPr>
              <a:t> Scene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56164" y="1515491"/>
            <a:ext cx="3962400" cy="4207510"/>
            <a:chOff x="3856164" y="1515491"/>
            <a:chExt cx="3962400" cy="4207510"/>
          </a:xfrm>
        </p:grpSpPr>
        <p:sp>
          <p:nvSpPr>
            <p:cNvPr id="26" name="object 26"/>
            <p:cNvSpPr/>
            <p:nvPr/>
          </p:nvSpPr>
          <p:spPr>
            <a:xfrm>
              <a:off x="4623816" y="1981200"/>
              <a:ext cx="3171825" cy="3329940"/>
            </a:xfrm>
            <a:custGeom>
              <a:avLst/>
              <a:gdLst/>
              <a:ahLst/>
              <a:cxnLst/>
              <a:rect l="l" t="t" r="r" b="b"/>
              <a:pathLst>
                <a:path w="3171825" h="3329940">
                  <a:moveTo>
                    <a:pt x="3153156" y="243839"/>
                  </a:moveTo>
                  <a:lnTo>
                    <a:pt x="0" y="0"/>
                  </a:lnTo>
                </a:path>
                <a:path w="3171825" h="3329940">
                  <a:moveTo>
                    <a:pt x="3171443" y="243839"/>
                  </a:moveTo>
                  <a:lnTo>
                    <a:pt x="246887" y="3329940"/>
                  </a:lnTo>
                </a:path>
              </a:pathLst>
            </a:custGeom>
            <a:ln w="1219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0636" y="2051304"/>
              <a:ext cx="86868" cy="868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0908" y="4320539"/>
              <a:ext cx="86868" cy="8686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1252" y="2188464"/>
              <a:ext cx="86868" cy="868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02911" y="1523873"/>
              <a:ext cx="1374140" cy="1995170"/>
            </a:xfrm>
            <a:custGeom>
              <a:avLst/>
              <a:gdLst/>
              <a:ahLst/>
              <a:cxnLst/>
              <a:rect l="l" t="t" r="r" b="b"/>
              <a:pathLst>
                <a:path w="1374139" h="1995170">
                  <a:moveTo>
                    <a:pt x="437006" y="0"/>
                  </a:moveTo>
                  <a:lnTo>
                    <a:pt x="0" y="1303909"/>
                  </a:lnTo>
                  <a:lnTo>
                    <a:pt x="716152" y="1994662"/>
                  </a:lnTo>
                  <a:lnTo>
                    <a:pt x="1373759" y="8381"/>
                  </a:lnTo>
                  <a:lnTo>
                    <a:pt x="437006" y="0"/>
                  </a:lnTo>
                  <a:close/>
                </a:path>
              </a:pathLst>
            </a:custGeom>
            <a:solidFill>
              <a:srgbClr val="EF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21022" y="1521841"/>
              <a:ext cx="1755775" cy="2002155"/>
            </a:xfrm>
            <a:custGeom>
              <a:avLst/>
              <a:gdLst/>
              <a:ahLst/>
              <a:cxnLst/>
              <a:rect l="l" t="t" r="r" b="b"/>
              <a:pathLst>
                <a:path w="1755775" h="2002154">
                  <a:moveTo>
                    <a:pt x="818895" y="2032"/>
                  </a:moveTo>
                  <a:lnTo>
                    <a:pt x="1755648" y="10413"/>
                  </a:lnTo>
                  <a:lnTo>
                    <a:pt x="1098041" y="1996694"/>
                  </a:lnTo>
                  <a:lnTo>
                    <a:pt x="381888" y="1305941"/>
                  </a:lnTo>
                  <a:lnTo>
                    <a:pt x="818895" y="2032"/>
                  </a:lnTo>
                  <a:close/>
                </a:path>
                <a:path w="1755775" h="2002154">
                  <a:moveTo>
                    <a:pt x="827404" y="0"/>
                  </a:moveTo>
                  <a:lnTo>
                    <a:pt x="0" y="453517"/>
                  </a:lnTo>
                </a:path>
                <a:path w="1755775" h="2002154">
                  <a:moveTo>
                    <a:pt x="1096264" y="2002028"/>
                  </a:moveTo>
                  <a:lnTo>
                    <a:pt x="12191" y="467613"/>
                  </a:lnTo>
                </a:path>
                <a:path w="1755775" h="2002154">
                  <a:moveTo>
                    <a:pt x="393191" y="1311021"/>
                  </a:moveTo>
                  <a:lnTo>
                    <a:pt x="10413" y="456946"/>
                  </a:lnTo>
                </a:path>
                <a:path w="1755775" h="2002154">
                  <a:moveTo>
                    <a:pt x="1755139" y="10922"/>
                  </a:moveTo>
                  <a:lnTo>
                    <a:pt x="12064" y="45224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34076" y="2079752"/>
              <a:ext cx="470534" cy="928369"/>
            </a:xfrm>
            <a:custGeom>
              <a:avLst/>
              <a:gdLst/>
              <a:ahLst/>
              <a:cxnLst/>
              <a:rect l="l" t="t" r="r" b="b"/>
              <a:pathLst>
                <a:path w="470535" h="928369">
                  <a:moveTo>
                    <a:pt x="470153" y="0"/>
                  </a:moveTo>
                  <a:lnTo>
                    <a:pt x="223900" y="21209"/>
                  </a:lnTo>
                  <a:lnTo>
                    <a:pt x="0" y="713994"/>
                  </a:lnTo>
                  <a:lnTo>
                    <a:pt x="162813" y="928370"/>
                  </a:lnTo>
                  <a:lnTo>
                    <a:pt x="470153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34076" y="2079752"/>
              <a:ext cx="470534" cy="928369"/>
            </a:xfrm>
            <a:custGeom>
              <a:avLst/>
              <a:gdLst/>
              <a:ahLst/>
              <a:cxnLst/>
              <a:rect l="l" t="t" r="r" b="b"/>
              <a:pathLst>
                <a:path w="470535" h="928369">
                  <a:moveTo>
                    <a:pt x="223900" y="21209"/>
                  </a:moveTo>
                  <a:lnTo>
                    <a:pt x="0" y="713994"/>
                  </a:lnTo>
                  <a:lnTo>
                    <a:pt x="162813" y="928370"/>
                  </a:lnTo>
                  <a:lnTo>
                    <a:pt x="470153" y="0"/>
                  </a:lnTo>
                  <a:lnTo>
                    <a:pt x="223900" y="2120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95239" y="2075942"/>
              <a:ext cx="351790" cy="929005"/>
            </a:xfrm>
            <a:custGeom>
              <a:avLst/>
              <a:gdLst/>
              <a:ahLst/>
              <a:cxnLst/>
              <a:rect l="l" t="t" r="r" b="b"/>
              <a:pathLst>
                <a:path w="351789" h="929005">
                  <a:moveTo>
                    <a:pt x="305815" y="0"/>
                  </a:moveTo>
                  <a:lnTo>
                    <a:pt x="0" y="928751"/>
                  </a:lnTo>
                  <a:lnTo>
                    <a:pt x="113664" y="868299"/>
                  </a:lnTo>
                  <a:lnTo>
                    <a:pt x="351282" y="150749"/>
                  </a:lnTo>
                  <a:lnTo>
                    <a:pt x="305815" y="0"/>
                  </a:lnTo>
                  <a:close/>
                </a:path>
              </a:pathLst>
            </a:custGeom>
            <a:solidFill>
              <a:srgbClr val="007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95239" y="2075942"/>
              <a:ext cx="351790" cy="929005"/>
            </a:xfrm>
            <a:custGeom>
              <a:avLst/>
              <a:gdLst/>
              <a:ahLst/>
              <a:cxnLst/>
              <a:rect l="l" t="t" r="r" b="b"/>
              <a:pathLst>
                <a:path w="351789" h="929005">
                  <a:moveTo>
                    <a:pt x="305815" y="0"/>
                  </a:moveTo>
                  <a:lnTo>
                    <a:pt x="0" y="928751"/>
                  </a:lnTo>
                  <a:lnTo>
                    <a:pt x="113664" y="868299"/>
                  </a:lnTo>
                  <a:lnTo>
                    <a:pt x="351282" y="150749"/>
                  </a:lnTo>
                  <a:lnTo>
                    <a:pt x="305815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47767" y="2246757"/>
              <a:ext cx="462915" cy="532765"/>
            </a:xfrm>
            <a:custGeom>
              <a:avLst/>
              <a:gdLst/>
              <a:ahLst/>
              <a:cxnLst/>
              <a:rect l="l" t="t" r="r" b="b"/>
              <a:pathLst>
                <a:path w="462914" h="532764">
                  <a:moveTo>
                    <a:pt x="129921" y="0"/>
                  </a:moveTo>
                  <a:lnTo>
                    <a:pt x="0" y="392175"/>
                  </a:lnTo>
                  <a:lnTo>
                    <a:pt x="4675" y="421937"/>
                  </a:lnTo>
                  <a:lnTo>
                    <a:pt x="33496" y="454532"/>
                  </a:lnTo>
                  <a:lnTo>
                    <a:pt x="81795" y="486080"/>
                  </a:lnTo>
                  <a:lnTo>
                    <a:pt x="144907" y="512698"/>
                  </a:lnTo>
                  <a:lnTo>
                    <a:pt x="211427" y="528968"/>
                  </a:lnTo>
                  <a:lnTo>
                    <a:pt x="269017" y="532463"/>
                  </a:lnTo>
                  <a:lnTo>
                    <a:pt x="311606" y="523503"/>
                  </a:lnTo>
                  <a:lnTo>
                    <a:pt x="333121" y="502412"/>
                  </a:lnTo>
                  <a:lnTo>
                    <a:pt x="462915" y="110235"/>
                  </a:lnTo>
                  <a:lnTo>
                    <a:pt x="441420" y="131325"/>
                  </a:lnTo>
                  <a:lnTo>
                    <a:pt x="398875" y="140271"/>
                  </a:lnTo>
                  <a:lnTo>
                    <a:pt x="341328" y="136739"/>
                  </a:lnTo>
                  <a:lnTo>
                    <a:pt x="274828" y="120395"/>
                  </a:lnTo>
                  <a:lnTo>
                    <a:pt x="211663" y="93851"/>
                  </a:lnTo>
                  <a:lnTo>
                    <a:pt x="163369" y="62341"/>
                  </a:lnTo>
                  <a:lnTo>
                    <a:pt x="134578" y="29759"/>
                  </a:lnTo>
                  <a:lnTo>
                    <a:pt x="129921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77688" y="2216610"/>
              <a:ext cx="333375" cy="170815"/>
            </a:xfrm>
            <a:custGeom>
              <a:avLst/>
              <a:gdLst/>
              <a:ahLst/>
              <a:cxnLst/>
              <a:rect l="l" t="t" r="r" b="b"/>
              <a:pathLst>
                <a:path w="333375" h="170814">
                  <a:moveTo>
                    <a:pt x="64039" y="0"/>
                  </a:moveTo>
                  <a:lnTo>
                    <a:pt x="21494" y="8983"/>
                  </a:lnTo>
                  <a:lnTo>
                    <a:pt x="0" y="30146"/>
                  </a:lnTo>
                  <a:lnTo>
                    <a:pt x="4657" y="59906"/>
                  </a:lnTo>
                  <a:lnTo>
                    <a:pt x="33448" y="92487"/>
                  </a:lnTo>
                  <a:lnTo>
                    <a:pt x="81742" y="123997"/>
                  </a:lnTo>
                  <a:lnTo>
                    <a:pt x="144907" y="150542"/>
                  </a:lnTo>
                  <a:lnTo>
                    <a:pt x="211407" y="166885"/>
                  </a:lnTo>
                  <a:lnTo>
                    <a:pt x="268954" y="170418"/>
                  </a:lnTo>
                  <a:lnTo>
                    <a:pt x="311499" y="161472"/>
                  </a:lnTo>
                  <a:lnTo>
                    <a:pt x="332994" y="140382"/>
                  </a:lnTo>
                  <a:lnTo>
                    <a:pt x="328336" y="110567"/>
                  </a:lnTo>
                  <a:lnTo>
                    <a:pt x="299545" y="77977"/>
                  </a:lnTo>
                  <a:lnTo>
                    <a:pt x="251251" y="46460"/>
                  </a:lnTo>
                  <a:lnTo>
                    <a:pt x="188087" y="19859"/>
                  </a:lnTo>
                  <a:lnTo>
                    <a:pt x="121586" y="3518"/>
                  </a:lnTo>
                  <a:lnTo>
                    <a:pt x="64039" y="0"/>
                  </a:lnTo>
                  <a:close/>
                </a:path>
              </a:pathLst>
            </a:custGeom>
            <a:solidFill>
              <a:srgbClr val="666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47767" y="2216610"/>
              <a:ext cx="462915" cy="562610"/>
            </a:xfrm>
            <a:custGeom>
              <a:avLst/>
              <a:gdLst/>
              <a:ahLst/>
              <a:cxnLst/>
              <a:rect l="l" t="t" r="r" b="b"/>
              <a:pathLst>
                <a:path w="462914" h="562610">
                  <a:moveTo>
                    <a:pt x="462915" y="140382"/>
                  </a:moveTo>
                  <a:lnTo>
                    <a:pt x="441420" y="161472"/>
                  </a:lnTo>
                  <a:lnTo>
                    <a:pt x="398875" y="170418"/>
                  </a:lnTo>
                  <a:lnTo>
                    <a:pt x="341328" y="166885"/>
                  </a:lnTo>
                  <a:lnTo>
                    <a:pt x="274828" y="150542"/>
                  </a:lnTo>
                  <a:lnTo>
                    <a:pt x="211663" y="123997"/>
                  </a:lnTo>
                  <a:lnTo>
                    <a:pt x="163369" y="92487"/>
                  </a:lnTo>
                  <a:lnTo>
                    <a:pt x="134578" y="59906"/>
                  </a:lnTo>
                  <a:lnTo>
                    <a:pt x="129921" y="30146"/>
                  </a:lnTo>
                  <a:lnTo>
                    <a:pt x="151415" y="8983"/>
                  </a:lnTo>
                  <a:lnTo>
                    <a:pt x="193960" y="0"/>
                  </a:lnTo>
                  <a:lnTo>
                    <a:pt x="251507" y="3518"/>
                  </a:lnTo>
                  <a:lnTo>
                    <a:pt x="318008" y="19859"/>
                  </a:lnTo>
                  <a:lnTo>
                    <a:pt x="381172" y="46460"/>
                  </a:lnTo>
                  <a:lnTo>
                    <a:pt x="429466" y="77977"/>
                  </a:lnTo>
                  <a:lnTo>
                    <a:pt x="458257" y="110567"/>
                  </a:lnTo>
                  <a:lnTo>
                    <a:pt x="462915" y="140382"/>
                  </a:lnTo>
                  <a:close/>
                </a:path>
                <a:path w="462914" h="562610">
                  <a:moveTo>
                    <a:pt x="462915" y="140382"/>
                  </a:moveTo>
                  <a:lnTo>
                    <a:pt x="333121" y="532558"/>
                  </a:lnTo>
                  <a:lnTo>
                    <a:pt x="311606" y="553650"/>
                  </a:lnTo>
                  <a:lnTo>
                    <a:pt x="269017" y="562610"/>
                  </a:lnTo>
                  <a:lnTo>
                    <a:pt x="211427" y="559115"/>
                  </a:lnTo>
                  <a:lnTo>
                    <a:pt x="144907" y="542845"/>
                  </a:lnTo>
                  <a:lnTo>
                    <a:pt x="81795" y="516227"/>
                  </a:lnTo>
                  <a:lnTo>
                    <a:pt x="33496" y="484679"/>
                  </a:lnTo>
                  <a:lnTo>
                    <a:pt x="4675" y="452084"/>
                  </a:lnTo>
                  <a:lnTo>
                    <a:pt x="0" y="422322"/>
                  </a:lnTo>
                  <a:lnTo>
                    <a:pt x="129921" y="3014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81651" y="3711575"/>
              <a:ext cx="1660525" cy="1888489"/>
            </a:xfrm>
            <a:custGeom>
              <a:avLst/>
              <a:gdLst/>
              <a:ahLst/>
              <a:cxnLst/>
              <a:rect l="l" t="t" r="r" b="b"/>
              <a:pathLst>
                <a:path w="1660525" h="1888489">
                  <a:moveTo>
                    <a:pt x="638301" y="0"/>
                  </a:moveTo>
                  <a:lnTo>
                    <a:pt x="0" y="685545"/>
                  </a:lnTo>
                  <a:lnTo>
                    <a:pt x="667258" y="1888032"/>
                  </a:lnTo>
                  <a:lnTo>
                    <a:pt x="1660271" y="1825752"/>
                  </a:lnTo>
                  <a:lnTo>
                    <a:pt x="638301" y="0"/>
                  </a:lnTo>
                  <a:close/>
                </a:path>
              </a:pathLst>
            </a:custGeom>
            <a:solidFill>
              <a:srgbClr val="EF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862576" y="3710939"/>
              <a:ext cx="1882775" cy="1889125"/>
            </a:xfrm>
            <a:custGeom>
              <a:avLst/>
              <a:gdLst/>
              <a:ahLst/>
              <a:cxnLst/>
              <a:rect l="l" t="t" r="r" b="b"/>
              <a:pathLst>
                <a:path w="1882775" h="1889125">
                  <a:moveTo>
                    <a:pt x="219075" y="686181"/>
                  </a:moveTo>
                  <a:lnTo>
                    <a:pt x="857376" y="635"/>
                  </a:lnTo>
                  <a:lnTo>
                    <a:pt x="1879346" y="1826387"/>
                  </a:lnTo>
                  <a:lnTo>
                    <a:pt x="886333" y="1888667"/>
                  </a:lnTo>
                  <a:lnTo>
                    <a:pt x="219075" y="686181"/>
                  </a:lnTo>
                  <a:close/>
                </a:path>
                <a:path w="1882775" h="1889125">
                  <a:moveTo>
                    <a:pt x="223774" y="676656"/>
                  </a:moveTo>
                  <a:lnTo>
                    <a:pt x="0" y="1593215"/>
                  </a:lnTo>
                </a:path>
                <a:path w="1882775" h="1889125">
                  <a:moveTo>
                    <a:pt x="1882775" y="1832229"/>
                  </a:moveTo>
                  <a:lnTo>
                    <a:pt x="18923" y="1596517"/>
                  </a:lnTo>
                </a:path>
                <a:path w="1882775" h="1889125">
                  <a:moveTo>
                    <a:pt x="898271" y="1881974"/>
                  </a:moveTo>
                  <a:lnTo>
                    <a:pt x="9651" y="1588008"/>
                  </a:lnTo>
                </a:path>
                <a:path w="1882775" h="1889125">
                  <a:moveTo>
                    <a:pt x="857885" y="0"/>
                  </a:moveTo>
                  <a:lnTo>
                    <a:pt x="7112" y="158407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29656" y="4352544"/>
              <a:ext cx="554990" cy="932815"/>
            </a:xfrm>
            <a:custGeom>
              <a:avLst/>
              <a:gdLst/>
              <a:ahLst/>
              <a:cxnLst/>
              <a:rect l="l" t="t" r="r" b="b"/>
              <a:pathLst>
                <a:path w="554989" h="932814">
                  <a:moveTo>
                    <a:pt x="150622" y="0"/>
                  </a:moveTo>
                  <a:lnTo>
                    <a:pt x="0" y="195452"/>
                  </a:lnTo>
                  <a:lnTo>
                    <a:pt x="404114" y="932687"/>
                  </a:lnTo>
                  <a:lnTo>
                    <a:pt x="554736" y="730884"/>
                  </a:lnTo>
                  <a:lnTo>
                    <a:pt x="150622" y="0"/>
                  </a:lnTo>
                  <a:close/>
                </a:path>
              </a:pathLst>
            </a:custGeom>
            <a:solidFill>
              <a:srgbClr val="00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29656" y="4352544"/>
              <a:ext cx="554990" cy="932815"/>
            </a:xfrm>
            <a:custGeom>
              <a:avLst/>
              <a:gdLst/>
              <a:ahLst/>
              <a:cxnLst/>
              <a:rect l="l" t="t" r="r" b="b"/>
              <a:pathLst>
                <a:path w="554989" h="932814">
                  <a:moveTo>
                    <a:pt x="0" y="195452"/>
                  </a:moveTo>
                  <a:lnTo>
                    <a:pt x="404114" y="932687"/>
                  </a:lnTo>
                  <a:lnTo>
                    <a:pt x="554736" y="730884"/>
                  </a:lnTo>
                  <a:lnTo>
                    <a:pt x="150622" y="0"/>
                  </a:lnTo>
                  <a:lnTo>
                    <a:pt x="0" y="19545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77484" y="4351020"/>
              <a:ext cx="535305" cy="775970"/>
            </a:xfrm>
            <a:custGeom>
              <a:avLst/>
              <a:gdLst/>
              <a:ahLst/>
              <a:cxnLst/>
              <a:rect l="l" t="t" r="r" b="b"/>
              <a:pathLst>
                <a:path w="535304" h="775970">
                  <a:moveTo>
                    <a:pt x="0" y="0"/>
                  </a:moveTo>
                  <a:lnTo>
                    <a:pt x="400050" y="732789"/>
                  </a:lnTo>
                  <a:lnTo>
                    <a:pt x="534924" y="775715"/>
                  </a:lnTo>
                  <a:lnTo>
                    <a:pt x="141224" y="68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E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77484" y="4351020"/>
              <a:ext cx="535305" cy="775970"/>
            </a:xfrm>
            <a:custGeom>
              <a:avLst/>
              <a:gdLst/>
              <a:ahLst/>
              <a:cxnLst/>
              <a:rect l="l" t="t" r="r" b="b"/>
              <a:pathLst>
                <a:path w="535304" h="775970">
                  <a:moveTo>
                    <a:pt x="0" y="0"/>
                  </a:moveTo>
                  <a:lnTo>
                    <a:pt x="400050" y="732789"/>
                  </a:lnTo>
                  <a:lnTo>
                    <a:pt x="534924" y="775715"/>
                  </a:lnTo>
                  <a:lnTo>
                    <a:pt x="141224" y="6832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33949" y="4469588"/>
              <a:ext cx="481330" cy="497840"/>
            </a:xfrm>
            <a:custGeom>
              <a:avLst/>
              <a:gdLst/>
              <a:ahLst/>
              <a:cxnLst/>
              <a:rect l="l" t="t" r="r" b="b"/>
              <a:pathLst>
                <a:path w="481329" h="497839">
                  <a:moveTo>
                    <a:pt x="282737" y="0"/>
                  </a:moveTo>
                  <a:lnTo>
                    <a:pt x="240664" y="1811"/>
                  </a:lnTo>
                  <a:lnTo>
                    <a:pt x="185733" y="17887"/>
                  </a:lnTo>
                  <a:lnTo>
                    <a:pt x="123825" y="47166"/>
                  </a:lnTo>
                  <a:lnTo>
                    <a:pt x="66579" y="84574"/>
                  </a:lnTo>
                  <a:lnTo>
                    <a:pt x="24193" y="122969"/>
                  </a:lnTo>
                  <a:lnTo>
                    <a:pt x="666" y="157912"/>
                  </a:lnTo>
                  <a:lnTo>
                    <a:pt x="0" y="184961"/>
                  </a:lnTo>
                  <a:lnTo>
                    <a:pt x="175005" y="497635"/>
                  </a:lnTo>
                  <a:lnTo>
                    <a:pt x="175674" y="470604"/>
                  </a:lnTo>
                  <a:lnTo>
                    <a:pt x="199215" y="435691"/>
                  </a:lnTo>
                  <a:lnTo>
                    <a:pt x="241639" y="397301"/>
                  </a:lnTo>
                  <a:lnTo>
                    <a:pt x="298958" y="359840"/>
                  </a:lnTo>
                  <a:lnTo>
                    <a:pt x="360795" y="330563"/>
                  </a:lnTo>
                  <a:lnTo>
                    <a:pt x="415702" y="314501"/>
                  </a:lnTo>
                  <a:lnTo>
                    <a:pt x="457799" y="312727"/>
                  </a:lnTo>
                  <a:lnTo>
                    <a:pt x="481202" y="326312"/>
                  </a:lnTo>
                  <a:lnTo>
                    <a:pt x="306070" y="13511"/>
                  </a:lnTo>
                  <a:lnTo>
                    <a:pt x="282737" y="0"/>
                  </a:lnTo>
                  <a:close/>
                </a:path>
              </a:pathLst>
            </a:custGeom>
            <a:solidFill>
              <a:srgbClr val="00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08955" y="4782316"/>
              <a:ext cx="306705" cy="198755"/>
            </a:xfrm>
            <a:custGeom>
              <a:avLst/>
              <a:gdLst/>
              <a:ahLst/>
              <a:cxnLst/>
              <a:rect l="l" t="t" r="r" b="b"/>
              <a:pathLst>
                <a:path w="306704" h="198754">
                  <a:moveTo>
                    <a:pt x="282793" y="0"/>
                  </a:moveTo>
                  <a:lnTo>
                    <a:pt x="240696" y="1774"/>
                  </a:lnTo>
                  <a:lnTo>
                    <a:pt x="185789" y="17835"/>
                  </a:lnTo>
                  <a:lnTo>
                    <a:pt x="123952" y="47113"/>
                  </a:lnTo>
                  <a:lnTo>
                    <a:pt x="66633" y="84574"/>
                  </a:lnTo>
                  <a:lnTo>
                    <a:pt x="24209" y="122963"/>
                  </a:lnTo>
                  <a:lnTo>
                    <a:pt x="668" y="157876"/>
                  </a:lnTo>
                  <a:lnTo>
                    <a:pt x="0" y="184908"/>
                  </a:lnTo>
                  <a:lnTo>
                    <a:pt x="23385" y="198475"/>
                  </a:lnTo>
                  <a:lnTo>
                    <a:pt x="65452" y="196671"/>
                  </a:lnTo>
                  <a:lnTo>
                    <a:pt x="120354" y="180603"/>
                  </a:lnTo>
                  <a:lnTo>
                    <a:pt x="182245" y="151380"/>
                  </a:lnTo>
                  <a:lnTo>
                    <a:pt x="239563" y="113901"/>
                  </a:lnTo>
                  <a:lnTo>
                    <a:pt x="281987" y="75481"/>
                  </a:lnTo>
                  <a:lnTo>
                    <a:pt x="305528" y="40562"/>
                  </a:lnTo>
                  <a:lnTo>
                    <a:pt x="306197" y="13585"/>
                  </a:lnTo>
                  <a:lnTo>
                    <a:pt x="282793" y="0"/>
                  </a:lnTo>
                  <a:close/>
                </a:path>
              </a:pathLst>
            </a:custGeom>
            <a:solidFill>
              <a:srgbClr val="6666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33949" y="4469588"/>
              <a:ext cx="481330" cy="511809"/>
            </a:xfrm>
            <a:custGeom>
              <a:avLst/>
              <a:gdLst/>
              <a:ahLst/>
              <a:cxnLst/>
              <a:rect l="l" t="t" r="r" b="b"/>
              <a:pathLst>
                <a:path w="481329" h="511810">
                  <a:moveTo>
                    <a:pt x="481202" y="326312"/>
                  </a:moveTo>
                  <a:lnTo>
                    <a:pt x="457799" y="312727"/>
                  </a:lnTo>
                  <a:lnTo>
                    <a:pt x="415702" y="314501"/>
                  </a:lnTo>
                  <a:lnTo>
                    <a:pt x="360795" y="330563"/>
                  </a:lnTo>
                  <a:lnTo>
                    <a:pt x="298958" y="359840"/>
                  </a:lnTo>
                  <a:lnTo>
                    <a:pt x="241639" y="397301"/>
                  </a:lnTo>
                  <a:lnTo>
                    <a:pt x="199215" y="435691"/>
                  </a:lnTo>
                  <a:lnTo>
                    <a:pt x="175674" y="470604"/>
                  </a:lnTo>
                  <a:lnTo>
                    <a:pt x="175005" y="497635"/>
                  </a:lnTo>
                  <a:lnTo>
                    <a:pt x="198391" y="511202"/>
                  </a:lnTo>
                  <a:lnTo>
                    <a:pt x="240458" y="509398"/>
                  </a:lnTo>
                  <a:lnTo>
                    <a:pt x="295360" y="493331"/>
                  </a:lnTo>
                  <a:lnTo>
                    <a:pt x="357250" y="464107"/>
                  </a:lnTo>
                  <a:lnTo>
                    <a:pt x="414569" y="426628"/>
                  </a:lnTo>
                  <a:lnTo>
                    <a:pt x="456993" y="388209"/>
                  </a:lnTo>
                  <a:lnTo>
                    <a:pt x="480534" y="353290"/>
                  </a:lnTo>
                  <a:lnTo>
                    <a:pt x="481202" y="326312"/>
                  </a:lnTo>
                  <a:close/>
                </a:path>
                <a:path w="481329" h="511810">
                  <a:moveTo>
                    <a:pt x="481202" y="326312"/>
                  </a:moveTo>
                  <a:lnTo>
                    <a:pt x="306070" y="13511"/>
                  </a:lnTo>
                  <a:lnTo>
                    <a:pt x="282737" y="0"/>
                  </a:lnTo>
                  <a:lnTo>
                    <a:pt x="240664" y="1811"/>
                  </a:lnTo>
                  <a:lnTo>
                    <a:pt x="185733" y="17887"/>
                  </a:lnTo>
                  <a:lnTo>
                    <a:pt x="123825" y="47166"/>
                  </a:lnTo>
                  <a:lnTo>
                    <a:pt x="66579" y="84574"/>
                  </a:lnTo>
                  <a:lnTo>
                    <a:pt x="24193" y="122969"/>
                  </a:lnTo>
                  <a:lnTo>
                    <a:pt x="666" y="157912"/>
                  </a:lnTo>
                  <a:lnTo>
                    <a:pt x="0" y="184961"/>
                  </a:lnTo>
                  <a:lnTo>
                    <a:pt x="175005" y="4976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33516" y="5091683"/>
              <a:ext cx="279400" cy="210820"/>
            </a:xfrm>
            <a:custGeom>
              <a:avLst/>
              <a:gdLst/>
              <a:ahLst/>
              <a:cxnLst/>
              <a:rect l="l" t="t" r="r" b="b"/>
              <a:pathLst>
                <a:path w="279400" h="210820">
                  <a:moveTo>
                    <a:pt x="143383" y="0"/>
                  </a:moveTo>
                  <a:lnTo>
                    <a:pt x="0" y="192913"/>
                  </a:lnTo>
                  <a:lnTo>
                    <a:pt x="151384" y="210312"/>
                  </a:lnTo>
                  <a:lnTo>
                    <a:pt x="278892" y="34798"/>
                  </a:lnTo>
                  <a:lnTo>
                    <a:pt x="1433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3516" y="5091683"/>
              <a:ext cx="279400" cy="210820"/>
            </a:xfrm>
            <a:custGeom>
              <a:avLst/>
              <a:gdLst/>
              <a:ahLst/>
              <a:cxnLst/>
              <a:rect l="l" t="t" r="r" b="b"/>
              <a:pathLst>
                <a:path w="279400" h="210820">
                  <a:moveTo>
                    <a:pt x="0" y="192913"/>
                  </a:moveTo>
                  <a:lnTo>
                    <a:pt x="151384" y="210312"/>
                  </a:lnTo>
                  <a:lnTo>
                    <a:pt x="278892" y="34798"/>
                  </a:lnTo>
                  <a:lnTo>
                    <a:pt x="143383" y="0"/>
                  </a:lnTo>
                  <a:lnTo>
                    <a:pt x="0" y="19291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60927" y="1666240"/>
              <a:ext cx="421005" cy="304165"/>
            </a:xfrm>
            <a:custGeom>
              <a:avLst/>
              <a:gdLst/>
              <a:ahLst/>
              <a:cxnLst/>
              <a:rect l="l" t="t" r="r" b="b"/>
              <a:pathLst>
                <a:path w="421004" h="304164">
                  <a:moveTo>
                    <a:pt x="48260" y="0"/>
                  </a:moveTo>
                  <a:lnTo>
                    <a:pt x="0" y="223393"/>
                  </a:lnTo>
                  <a:lnTo>
                    <a:pt x="372363" y="303784"/>
                  </a:lnTo>
                  <a:lnTo>
                    <a:pt x="420624" y="80390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33291" y="1688211"/>
              <a:ext cx="139065" cy="281940"/>
            </a:xfrm>
            <a:custGeom>
              <a:avLst/>
              <a:gdLst/>
              <a:ahLst/>
              <a:cxnLst/>
              <a:rect l="l" t="t" r="r" b="b"/>
              <a:pathLst>
                <a:path w="139064" h="281939">
                  <a:moveTo>
                    <a:pt x="138811" y="0"/>
                  </a:moveTo>
                  <a:lnTo>
                    <a:pt x="48260" y="58419"/>
                  </a:lnTo>
                  <a:lnTo>
                    <a:pt x="0" y="281813"/>
                  </a:lnTo>
                  <a:lnTo>
                    <a:pt x="90550" y="223392"/>
                  </a:lnTo>
                  <a:lnTo>
                    <a:pt x="138811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09187" y="1607820"/>
              <a:ext cx="462915" cy="139065"/>
            </a:xfrm>
            <a:custGeom>
              <a:avLst/>
              <a:gdLst/>
              <a:ahLst/>
              <a:cxnLst/>
              <a:rect l="l" t="t" r="r" b="b"/>
              <a:pathLst>
                <a:path w="462914" h="139064">
                  <a:moveTo>
                    <a:pt x="90550" y="0"/>
                  </a:moveTo>
                  <a:lnTo>
                    <a:pt x="0" y="58419"/>
                  </a:lnTo>
                  <a:lnTo>
                    <a:pt x="372363" y="138810"/>
                  </a:lnTo>
                  <a:lnTo>
                    <a:pt x="462914" y="8039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860927" y="1607820"/>
              <a:ext cx="511175" cy="362585"/>
            </a:xfrm>
            <a:custGeom>
              <a:avLst/>
              <a:gdLst/>
              <a:ahLst/>
              <a:cxnLst/>
              <a:rect l="l" t="t" r="r" b="b"/>
              <a:pathLst>
                <a:path w="511175" h="362585">
                  <a:moveTo>
                    <a:pt x="48260" y="58419"/>
                  </a:moveTo>
                  <a:lnTo>
                    <a:pt x="138811" y="0"/>
                  </a:lnTo>
                  <a:lnTo>
                    <a:pt x="511175" y="80390"/>
                  </a:lnTo>
                  <a:lnTo>
                    <a:pt x="462914" y="303783"/>
                  </a:lnTo>
                  <a:lnTo>
                    <a:pt x="372363" y="362203"/>
                  </a:lnTo>
                  <a:lnTo>
                    <a:pt x="0" y="281813"/>
                  </a:lnTo>
                  <a:lnTo>
                    <a:pt x="48260" y="58419"/>
                  </a:lnTo>
                  <a:close/>
                </a:path>
                <a:path w="511175" h="362585">
                  <a:moveTo>
                    <a:pt x="48260" y="58419"/>
                  </a:moveTo>
                  <a:lnTo>
                    <a:pt x="420624" y="138810"/>
                  </a:lnTo>
                  <a:lnTo>
                    <a:pt x="511175" y="8039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8528" y="1741868"/>
              <a:ext cx="268505" cy="23291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184650" y="5363337"/>
              <a:ext cx="439420" cy="354965"/>
            </a:xfrm>
            <a:custGeom>
              <a:avLst/>
              <a:gdLst/>
              <a:ahLst/>
              <a:cxnLst/>
              <a:rect l="l" t="t" r="r" b="b"/>
              <a:pathLst>
                <a:path w="439420" h="354964">
                  <a:moveTo>
                    <a:pt x="353187" y="0"/>
                  </a:moveTo>
                  <a:lnTo>
                    <a:pt x="0" y="142875"/>
                  </a:lnTo>
                  <a:lnTo>
                    <a:pt x="85725" y="354825"/>
                  </a:lnTo>
                  <a:lnTo>
                    <a:pt x="438912" y="211962"/>
                  </a:lnTo>
                  <a:lnTo>
                    <a:pt x="35318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537837" y="5264150"/>
              <a:ext cx="128270" cy="311150"/>
            </a:xfrm>
            <a:custGeom>
              <a:avLst/>
              <a:gdLst/>
              <a:ahLst/>
              <a:cxnLst/>
              <a:rect l="l" t="t" r="r" b="b"/>
              <a:pathLst>
                <a:path w="128270" h="311150">
                  <a:moveTo>
                    <a:pt x="42037" y="0"/>
                  </a:moveTo>
                  <a:lnTo>
                    <a:pt x="0" y="99187"/>
                  </a:lnTo>
                  <a:lnTo>
                    <a:pt x="85725" y="311150"/>
                  </a:lnTo>
                  <a:lnTo>
                    <a:pt x="127762" y="211962"/>
                  </a:lnTo>
                  <a:lnTo>
                    <a:pt x="42037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184650" y="5264150"/>
              <a:ext cx="395605" cy="242570"/>
            </a:xfrm>
            <a:custGeom>
              <a:avLst/>
              <a:gdLst/>
              <a:ahLst/>
              <a:cxnLst/>
              <a:rect l="l" t="t" r="r" b="b"/>
              <a:pathLst>
                <a:path w="395604" h="242570">
                  <a:moveTo>
                    <a:pt x="395224" y="0"/>
                  </a:moveTo>
                  <a:lnTo>
                    <a:pt x="42037" y="142875"/>
                  </a:lnTo>
                  <a:lnTo>
                    <a:pt x="0" y="242062"/>
                  </a:lnTo>
                  <a:lnTo>
                    <a:pt x="353187" y="99187"/>
                  </a:lnTo>
                  <a:lnTo>
                    <a:pt x="395224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184650" y="5264150"/>
              <a:ext cx="481330" cy="454025"/>
            </a:xfrm>
            <a:custGeom>
              <a:avLst/>
              <a:gdLst/>
              <a:ahLst/>
              <a:cxnLst/>
              <a:rect l="l" t="t" r="r" b="b"/>
              <a:pathLst>
                <a:path w="481329" h="454025">
                  <a:moveTo>
                    <a:pt x="0" y="242062"/>
                  </a:moveTo>
                  <a:lnTo>
                    <a:pt x="42037" y="142875"/>
                  </a:lnTo>
                  <a:lnTo>
                    <a:pt x="395224" y="0"/>
                  </a:lnTo>
                  <a:lnTo>
                    <a:pt x="480949" y="211962"/>
                  </a:lnTo>
                  <a:lnTo>
                    <a:pt x="438912" y="311150"/>
                  </a:lnTo>
                  <a:lnTo>
                    <a:pt x="85725" y="454012"/>
                  </a:lnTo>
                  <a:lnTo>
                    <a:pt x="0" y="242062"/>
                  </a:lnTo>
                  <a:close/>
                </a:path>
                <a:path w="481329" h="454025">
                  <a:moveTo>
                    <a:pt x="0" y="242062"/>
                  </a:moveTo>
                  <a:lnTo>
                    <a:pt x="353187" y="99187"/>
                  </a:lnTo>
                  <a:lnTo>
                    <a:pt x="39522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074" y="5287188"/>
              <a:ext cx="259889" cy="292873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736975" y="5943396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Cameras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66028" y="5867196"/>
            <a:ext cx="904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A40020"/>
                </a:solidFill>
                <a:latin typeface="Times New Roman"/>
                <a:cs typeface="Times New Roman"/>
              </a:rPr>
              <a:t>Images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600" y="4114800"/>
            <a:ext cx="2295144" cy="21503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561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Stereopsis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00" y="1600200"/>
            <a:ext cx="2295144" cy="21503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0" y="4114800"/>
            <a:ext cx="2295144" cy="21503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91000" y="1600200"/>
            <a:ext cx="2295144" cy="21503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000" y="4114800"/>
            <a:ext cx="3451860" cy="2590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1447800"/>
            <a:ext cx="345186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5680">
              <a:lnSpc>
                <a:spcPct val="100000"/>
              </a:lnSpc>
              <a:spcBef>
                <a:spcPts val="95"/>
              </a:spcBef>
            </a:pPr>
            <a:r>
              <a:rPr dirty="0"/>
              <a:t>Motion</a:t>
            </a:r>
            <a:r>
              <a:rPr spc="-114" dirty="0"/>
              <a:t> </a:t>
            </a:r>
            <a:r>
              <a:rPr spc="-10" dirty="0"/>
              <a:t>computation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295400"/>
            <a:ext cx="3543300" cy="1600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944" y="3124200"/>
            <a:ext cx="3381755" cy="3162300"/>
          </a:xfrm>
          <a:prstGeom prst="rect">
            <a:avLst/>
          </a:prstGeom>
        </p:spPr>
      </p:pic>
      <p:pic>
        <p:nvPicPr>
          <p:cNvPr id="5" name="object 5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05400" y="2209800"/>
            <a:ext cx="3829811" cy="34579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47028" y="1319530"/>
            <a:ext cx="13042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Optical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flow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1917" y="247015"/>
            <a:ext cx="293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Multi-</a:t>
            </a:r>
            <a:r>
              <a:rPr spc="-10" dirty="0"/>
              <a:t>Camera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8746" y="314974"/>
            <a:ext cx="1299210" cy="56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60"/>
              </a:lnSpc>
            </a:pPr>
            <a:r>
              <a:rPr sz="4000" i="1" spc="-10" dirty="0">
                <a:solidFill>
                  <a:srgbClr val="0033CC"/>
                </a:solidFill>
                <a:latin typeface="Times New Roman"/>
                <a:cs typeface="Times New Roman"/>
              </a:rPr>
              <a:t>Stereo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2000" y="0"/>
            <a:ext cx="8242300" cy="6160135"/>
            <a:chOff x="762000" y="0"/>
            <a:chExt cx="8242300" cy="6160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0" y="0"/>
              <a:ext cx="3517900" cy="403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3810000"/>
              <a:ext cx="5263896" cy="23500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29000" y="19050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640334" y="0"/>
                  </a:moveTo>
                  <a:lnTo>
                    <a:pt x="640334" y="123316"/>
                  </a:lnTo>
                  <a:lnTo>
                    <a:pt x="526034" y="123316"/>
                  </a:lnTo>
                  <a:lnTo>
                    <a:pt x="472261" y="125338"/>
                  </a:lnTo>
                  <a:lnTo>
                    <a:pt x="420040" y="131269"/>
                  </a:lnTo>
                  <a:lnTo>
                    <a:pt x="369634" y="140915"/>
                  </a:lnTo>
                  <a:lnTo>
                    <a:pt x="321308" y="154078"/>
                  </a:lnTo>
                  <a:lnTo>
                    <a:pt x="275326" y="170562"/>
                  </a:lnTo>
                  <a:lnTo>
                    <a:pt x="231954" y="190169"/>
                  </a:lnTo>
                  <a:lnTo>
                    <a:pt x="191457" y="212702"/>
                  </a:lnTo>
                  <a:lnTo>
                    <a:pt x="154098" y="237966"/>
                  </a:lnTo>
                  <a:lnTo>
                    <a:pt x="120143" y="265762"/>
                  </a:lnTo>
                  <a:lnTo>
                    <a:pt x="89857" y="295895"/>
                  </a:lnTo>
                  <a:lnTo>
                    <a:pt x="63503" y="328167"/>
                  </a:lnTo>
                  <a:lnTo>
                    <a:pt x="41348" y="362382"/>
                  </a:lnTo>
                  <a:lnTo>
                    <a:pt x="23655" y="398343"/>
                  </a:lnTo>
                  <a:lnTo>
                    <a:pt x="10690" y="435852"/>
                  </a:lnTo>
                  <a:lnTo>
                    <a:pt x="2716" y="474714"/>
                  </a:lnTo>
                  <a:lnTo>
                    <a:pt x="0" y="514730"/>
                  </a:lnTo>
                  <a:lnTo>
                    <a:pt x="0" y="914400"/>
                  </a:lnTo>
                  <a:lnTo>
                    <a:pt x="274065" y="914400"/>
                  </a:lnTo>
                  <a:lnTo>
                    <a:pt x="274065" y="514730"/>
                  </a:lnTo>
                  <a:lnTo>
                    <a:pt x="280718" y="486466"/>
                  </a:lnTo>
                  <a:lnTo>
                    <a:pt x="329409" y="437616"/>
                  </a:lnTo>
                  <a:lnTo>
                    <a:pt x="368426" y="418516"/>
                  </a:lnTo>
                  <a:lnTo>
                    <a:pt x="415210" y="403954"/>
                  </a:lnTo>
                  <a:lnTo>
                    <a:pt x="468249" y="394672"/>
                  </a:lnTo>
                  <a:lnTo>
                    <a:pt x="526034" y="391413"/>
                  </a:lnTo>
                  <a:lnTo>
                    <a:pt x="640334" y="391413"/>
                  </a:lnTo>
                  <a:lnTo>
                    <a:pt x="640334" y="514730"/>
                  </a:lnTo>
                  <a:lnTo>
                    <a:pt x="914400" y="257301"/>
                  </a:lnTo>
                  <a:lnTo>
                    <a:pt x="640334" y="0"/>
                  </a:lnTo>
                  <a:close/>
                </a:path>
              </a:pathLst>
            </a:custGeom>
            <a:solidFill>
              <a:srgbClr val="00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9000" y="19050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257301"/>
                  </a:moveTo>
                  <a:lnTo>
                    <a:pt x="640334" y="0"/>
                  </a:lnTo>
                  <a:lnTo>
                    <a:pt x="640334" y="123316"/>
                  </a:lnTo>
                  <a:lnTo>
                    <a:pt x="526034" y="123316"/>
                  </a:lnTo>
                  <a:lnTo>
                    <a:pt x="472261" y="125338"/>
                  </a:lnTo>
                  <a:lnTo>
                    <a:pt x="420040" y="131269"/>
                  </a:lnTo>
                  <a:lnTo>
                    <a:pt x="369634" y="140915"/>
                  </a:lnTo>
                  <a:lnTo>
                    <a:pt x="321308" y="154078"/>
                  </a:lnTo>
                  <a:lnTo>
                    <a:pt x="275326" y="170562"/>
                  </a:lnTo>
                  <a:lnTo>
                    <a:pt x="231954" y="190169"/>
                  </a:lnTo>
                  <a:lnTo>
                    <a:pt x="191457" y="212702"/>
                  </a:lnTo>
                  <a:lnTo>
                    <a:pt x="154098" y="237966"/>
                  </a:lnTo>
                  <a:lnTo>
                    <a:pt x="120143" y="265762"/>
                  </a:lnTo>
                  <a:lnTo>
                    <a:pt x="89857" y="295895"/>
                  </a:lnTo>
                  <a:lnTo>
                    <a:pt x="63503" y="328167"/>
                  </a:lnTo>
                  <a:lnTo>
                    <a:pt x="41348" y="362382"/>
                  </a:lnTo>
                  <a:lnTo>
                    <a:pt x="23655" y="398343"/>
                  </a:lnTo>
                  <a:lnTo>
                    <a:pt x="10690" y="435852"/>
                  </a:lnTo>
                  <a:lnTo>
                    <a:pt x="2716" y="474714"/>
                  </a:lnTo>
                  <a:lnTo>
                    <a:pt x="0" y="514730"/>
                  </a:lnTo>
                  <a:lnTo>
                    <a:pt x="0" y="914400"/>
                  </a:lnTo>
                  <a:lnTo>
                    <a:pt x="274065" y="914400"/>
                  </a:lnTo>
                  <a:lnTo>
                    <a:pt x="274065" y="514730"/>
                  </a:lnTo>
                  <a:lnTo>
                    <a:pt x="280718" y="486466"/>
                  </a:lnTo>
                  <a:lnTo>
                    <a:pt x="329409" y="437616"/>
                  </a:lnTo>
                  <a:lnTo>
                    <a:pt x="368426" y="418516"/>
                  </a:lnTo>
                  <a:lnTo>
                    <a:pt x="415210" y="403954"/>
                  </a:lnTo>
                  <a:lnTo>
                    <a:pt x="468249" y="394672"/>
                  </a:lnTo>
                  <a:lnTo>
                    <a:pt x="526034" y="391413"/>
                  </a:lnTo>
                  <a:lnTo>
                    <a:pt x="640334" y="391413"/>
                  </a:lnTo>
                  <a:lnTo>
                    <a:pt x="640334" y="514730"/>
                  </a:lnTo>
                  <a:lnTo>
                    <a:pt x="914400" y="25730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50594" y="3305936"/>
            <a:ext cx="607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CC3300"/>
                </a:solidFill>
                <a:latin typeface="Times New Roman"/>
                <a:cs typeface="Times New Roman"/>
              </a:rPr>
              <a:t>Images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6609" y="4066413"/>
            <a:ext cx="1485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C3300"/>
                </a:solidFill>
                <a:latin typeface="Times New Roman"/>
                <a:cs typeface="Times New Roman"/>
              </a:rPr>
              <a:t>3D</a:t>
            </a:r>
            <a:r>
              <a:rPr sz="1600" spc="-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CC3300"/>
                </a:solidFill>
                <a:latin typeface="Times New Roman"/>
                <a:cs typeface="Times New Roman"/>
              </a:rPr>
              <a:t>reconstruction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0772"/>
            <a:ext cx="9144000" cy="6777355"/>
            <a:chOff x="0" y="80772"/>
            <a:chExt cx="9144000" cy="6777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1427" y="3020567"/>
              <a:ext cx="1879092" cy="10622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114798"/>
              <a:ext cx="9143999" cy="2743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655" y="2438399"/>
              <a:ext cx="1879092" cy="10622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5340" y="2935223"/>
              <a:ext cx="1880615" cy="10622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9340" y="2552699"/>
              <a:ext cx="1880615" cy="10622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2883" y="1813560"/>
              <a:ext cx="1879092" cy="1060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6080" y="1127760"/>
              <a:ext cx="1879092" cy="1060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0555" y="838199"/>
              <a:ext cx="1879092" cy="10622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2064" y="527303"/>
              <a:ext cx="1880615" cy="10622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6204" y="335280"/>
              <a:ext cx="1879092" cy="10622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4039" y="80772"/>
              <a:ext cx="1880615" cy="10622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8239" y="492252"/>
              <a:ext cx="1880616" cy="10622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712" y="1260347"/>
              <a:ext cx="1879092" cy="10622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659" y="2022348"/>
              <a:ext cx="1879092" cy="10622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003" y="3002279"/>
              <a:ext cx="1879092" cy="10622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382761" y="3172205"/>
              <a:ext cx="233679" cy="786765"/>
            </a:xfrm>
            <a:custGeom>
              <a:avLst/>
              <a:gdLst/>
              <a:ahLst/>
              <a:cxnLst/>
              <a:rect l="l" t="t" r="r" b="b"/>
              <a:pathLst>
                <a:path w="233679" h="786764">
                  <a:moveTo>
                    <a:pt x="174879" y="0"/>
                  </a:moveTo>
                  <a:lnTo>
                    <a:pt x="58293" y="0"/>
                  </a:lnTo>
                  <a:lnTo>
                    <a:pt x="58293" y="669798"/>
                  </a:lnTo>
                  <a:lnTo>
                    <a:pt x="0" y="669798"/>
                  </a:lnTo>
                  <a:lnTo>
                    <a:pt x="116586" y="786384"/>
                  </a:lnTo>
                  <a:lnTo>
                    <a:pt x="233172" y="669798"/>
                  </a:lnTo>
                  <a:lnTo>
                    <a:pt x="174879" y="669798"/>
                  </a:lnTo>
                  <a:lnTo>
                    <a:pt x="174879" y="0"/>
                  </a:lnTo>
                  <a:close/>
                </a:path>
              </a:pathLst>
            </a:custGeom>
            <a:solidFill>
              <a:srgbClr val="00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2761" y="3172205"/>
              <a:ext cx="233679" cy="786765"/>
            </a:xfrm>
            <a:custGeom>
              <a:avLst/>
              <a:gdLst/>
              <a:ahLst/>
              <a:cxnLst/>
              <a:rect l="l" t="t" r="r" b="b"/>
              <a:pathLst>
                <a:path w="233679" h="786764">
                  <a:moveTo>
                    <a:pt x="0" y="669798"/>
                  </a:moveTo>
                  <a:lnTo>
                    <a:pt x="58293" y="669798"/>
                  </a:lnTo>
                  <a:lnTo>
                    <a:pt x="58293" y="0"/>
                  </a:lnTo>
                  <a:lnTo>
                    <a:pt x="174879" y="0"/>
                  </a:lnTo>
                  <a:lnTo>
                    <a:pt x="174879" y="669798"/>
                  </a:lnTo>
                  <a:lnTo>
                    <a:pt x="233172" y="669798"/>
                  </a:lnTo>
                  <a:lnTo>
                    <a:pt x="116586" y="786384"/>
                  </a:lnTo>
                  <a:lnTo>
                    <a:pt x="0" y="669798"/>
                  </a:lnTo>
                  <a:close/>
                </a:path>
              </a:pathLst>
            </a:custGeom>
            <a:ln w="25908">
              <a:solidFill>
                <a:srgbClr val="0094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95"/>
              </a:spcBef>
            </a:pPr>
            <a:r>
              <a:rPr dirty="0"/>
              <a:t>Object</a:t>
            </a:r>
            <a:r>
              <a:rPr spc="-100" dirty="0"/>
              <a:t> </a:t>
            </a:r>
            <a:r>
              <a:rPr dirty="0"/>
              <a:t>Detection</a:t>
            </a:r>
            <a:r>
              <a:rPr spc="-110" dirty="0"/>
              <a:t> </a:t>
            </a:r>
            <a:r>
              <a:rPr dirty="0"/>
              <a:t>and</a:t>
            </a:r>
            <a:r>
              <a:rPr spc="-110" dirty="0"/>
              <a:t> </a:t>
            </a:r>
            <a:r>
              <a:rPr spc="-10" dirty="0"/>
              <a:t>Recognition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15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dirty="0"/>
              <a:t>Model,</a:t>
            </a:r>
            <a:r>
              <a:rPr spc="-15" dirty="0"/>
              <a:t> </a:t>
            </a:r>
            <a:r>
              <a:rPr dirty="0"/>
              <a:t>detect,</a:t>
            </a:r>
            <a:r>
              <a:rPr spc="-25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recognize</a:t>
            </a:r>
            <a:r>
              <a:rPr spc="-20" dirty="0"/>
              <a:t> </a:t>
            </a:r>
            <a:r>
              <a:rPr dirty="0"/>
              <a:t>objects</a:t>
            </a:r>
            <a:r>
              <a:rPr spc="-2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images</a:t>
            </a: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0066FF"/>
              </a:buClr>
              <a:buFont typeface="Wingdings"/>
              <a:buChar char=""/>
              <a:tabLst>
                <a:tab pos="355600" algn="l"/>
              </a:tabLst>
            </a:pPr>
            <a:r>
              <a:rPr dirty="0"/>
              <a:t>Main</a:t>
            </a:r>
            <a:r>
              <a:rPr spc="-10" dirty="0"/>
              <a:t> issues</a:t>
            </a:r>
          </a:p>
          <a:p>
            <a:pPr marL="755015" marR="5080" lvl="1" indent="-285750">
              <a:lnSpc>
                <a:spcPts val="2160"/>
              </a:lnSpc>
              <a:spcBef>
                <a:spcPts val="530"/>
              </a:spcBef>
              <a:buClr>
                <a:srgbClr val="0066FF"/>
              </a:buClr>
              <a:buFont typeface="Wingdings"/>
              <a:buChar char=""/>
              <a:tabLst>
                <a:tab pos="756285" algn="l"/>
              </a:tabLst>
            </a:pP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representation,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feature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extraction,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matching,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from 	data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3276600"/>
            <a:ext cx="3316224" cy="2554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0" y="3352800"/>
            <a:ext cx="2868168" cy="21503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93975" y="5858967"/>
            <a:ext cx="487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CC3300"/>
                </a:solidFill>
                <a:latin typeface="Times New Roman"/>
                <a:cs typeface="Times New Roman"/>
              </a:rPr>
              <a:t>Faces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9605" y="5554167"/>
            <a:ext cx="397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CC3300"/>
                </a:solidFill>
                <a:latin typeface="Times New Roman"/>
                <a:cs typeface="Times New Roman"/>
              </a:rPr>
              <a:t>Cars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87600">
              <a:lnSpc>
                <a:spcPct val="100000"/>
              </a:lnSpc>
              <a:spcBef>
                <a:spcPts val="95"/>
              </a:spcBef>
            </a:pPr>
            <a:r>
              <a:rPr dirty="0"/>
              <a:t>Texture</a:t>
            </a:r>
            <a:r>
              <a:rPr spc="-125" dirty="0"/>
              <a:t> </a:t>
            </a:r>
            <a:r>
              <a:rPr spc="-10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429511"/>
            <a:ext cx="6324600" cy="18851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4314444"/>
            <a:ext cx="3381755" cy="1772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1955" y="4314444"/>
            <a:ext cx="3381755" cy="17724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1085">
              <a:lnSpc>
                <a:spcPct val="100000"/>
              </a:lnSpc>
              <a:spcBef>
                <a:spcPts val="95"/>
              </a:spcBef>
            </a:pPr>
            <a:r>
              <a:rPr dirty="0"/>
              <a:t>Computer</a:t>
            </a:r>
            <a:r>
              <a:rPr spc="-155" dirty="0"/>
              <a:t> </a:t>
            </a:r>
            <a:r>
              <a:rPr spc="-10" dirty="0"/>
              <a:t>Vision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170180"/>
            <a:ext cx="3442335" cy="972819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60"/>
              </a:spcBef>
              <a:buClr>
                <a:srgbClr val="0066FF"/>
              </a:buClr>
              <a:buFont typeface="Wingdings"/>
              <a:buChar char="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Imaging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process: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660"/>
              </a:spcBef>
            </a:pPr>
            <a:r>
              <a:rPr sz="2800" i="1" dirty="0">
                <a:latin typeface="Times New Roman"/>
                <a:cs typeface="Times New Roman"/>
              </a:rPr>
              <a:t>image </a:t>
            </a:r>
            <a:r>
              <a:rPr sz="2800" dirty="0">
                <a:latin typeface="Times New Roman"/>
                <a:cs typeface="Times New Roman"/>
              </a:rPr>
              <a:t>= </a:t>
            </a:r>
            <a:r>
              <a:rPr sz="2800" i="1" dirty="0">
                <a:latin typeface="Times New Roman"/>
                <a:cs typeface="Times New Roman"/>
              </a:rPr>
              <a:t>f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latin typeface="Times New Roman"/>
                <a:cs typeface="Times New Roman"/>
              </a:rPr>
              <a:t>world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9140" y="2670177"/>
            <a:ext cx="3778885" cy="972819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660"/>
              </a:spcBef>
              <a:buClr>
                <a:srgbClr val="0066FF"/>
              </a:buClr>
              <a:buFont typeface="Wingdings"/>
              <a:buChar char=""/>
              <a:tabLst>
                <a:tab pos="380365" algn="l"/>
              </a:tabLst>
            </a:pPr>
            <a:r>
              <a:rPr sz="2400" dirty="0">
                <a:latin typeface="Times New Roman"/>
                <a:cs typeface="Times New Roman"/>
              </a:rPr>
              <a:t>Computer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vision</a:t>
            </a:r>
            <a:endParaRPr sz="2400">
              <a:latin typeface="Times New Roman"/>
              <a:cs typeface="Times New Roman"/>
            </a:endParaRPr>
          </a:p>
          <a:p>
            <a:pPr marL="952500">
              <a:lnSpc>
                <a:spcPct val="100000"/>
              </a:lnSpc>
              <a:spcBef>
                <a:spcPts val="660"/>
              </a:spcBef>
            </a:pPr>
            <a:r>
              <a:rPr sz="2800" i="1" dirty="0">
                <a:latin typeface="Times New Roman"/>
                <a:cs typeface="Times New Roman"/>
              </a:rPr>
              <a:t>world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=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f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775" baseline="25525" dirty="0">
                <a:latin typeface="Times New Roman"/>
                <a:cs typeface="Times New Roman"/>
              </a:rPr>
              <a:t>-1</a:t>
            </a:r>
            <a:r>
              <a:rPr sz="2775" spc="345" baseline="255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</a:t>
            </a:r>
            <a:r>
              <a:rPr sz="2800" i="1" spc="-10" dirty="0">
                <a:latin typeface="Times New Roman"/>
                <a:cs typeface="Times New Roman"/>
              </a:rPr>
              <a:t>image</a:t>
            </a:r>
            <a:r>
              <a:rPr sz="2800" spc="-1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2628" y="2462911"/>
            <a:ext cx="3573779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800000"/>
                </a:solidFill>
                <a:latin typeface="Times New Roman"/>
                <a:cs typeface="Times New Roman"/>
              </a:rPr>
              <a:t>including</a:t>
            </a:r>
            <a:r>
              <a:rPr sz="2000" spc="-5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800000"/>
                </a:solidFill>
                <a:latin typeface="Times New Roman"/>
                <a:cs typeface="Times New Roman"/>
              </a:rPr>
              <a:t>lighting,</a:t>
            </a:r>
            <a:r>
              <a:rPr sz="2000" spc="-35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800000"/>
                </a:solidFill>
                <a:latin typeface="Times New Roman"/>
                <a:cs typeface="Times New Roman"/>
              </a:rPr>
              <a:t>camera</a:t>
            </a:r>
            <a:r>
              <a:rPr sz="2000" spc="-5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800000"/>
                </a:solidFill>
                <a:latin typeface="Times New Roman"/>
                <a:cs typeface="Times New Roman"/>
              </a:rPr>
              <a:t>location </a:t>
            </a:r>
            <a:r>
              <a:rPr sz="2000" dirty="0">
                <a:solidFill>
                  <a:srgbClr val="800000"/>
                </a:solidFill>
                <a:latin typeface="Times New Roman"/>
                <a:cs typeface="Times New Roman"/>
              </a:rPr>
              <a:t>and</a:t>
            </a:r>
            <a:r>
              <a:rPr sz="2000" spc="-3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800000"/>
                </a:solidFill>
                <a:latin typeface="Times New Roman"/>
                <a:cs typeface="Times New Roman"/>
              </a:rPr>
              <a:t>parameters,</a:t>
            </a:r>
            <a:r>
              <a:rPr sz="2000" spc="-3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800000"/>
                </a:solidFill>
                <a:latin typeface="Times New Roman"/>
                <a:cs typeface="Times New Roman"/>
              </a:rPr>
              <a:t>...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5408" y="2133600"/>
            <a:ext cx="1315085" cy="617220"/>
          </a:xfrm>
          <a:custGeom>
            <a:avLst/>
            <a:gdLst/>
            <a:ahLst/>
            <a:cxnLst/>
            <a:rect l="l" t="t" r="r" b="b"/>
            <a:pathLst>
              <a:path w="1315085" h="617219">
                <a:moveTo>
                  <a:pt x="42262" y="70314"/>
                </a:moveTo>
                <a:lnTo>
                  <a:pt x="30253" y="74296"/>
                </a:lnTo>
                <a:lnTo>
                  <a:pt x="32384" y="80517"/>
                </a:lnTo>
                <a:lnTo>
                  <a:pt x="42417" y="106679"/>
                </a:lnTo>
                <a:lnTo>
                  <a:pt x="65658" y="158241"/>
                </a:lnTo>
                <a:lnTo>
                  <a:pt x="95122" y="208534"/>
                </a:lnTo>
                <a:lnTo>
                  <a:pt x="122427" y="244983"/>
                </a:lnTo>
                <a:lnTo>
                  <a:pt x="155320" y="280415"/>
                </a:lnTo>
                <a:lnTo>
                  <a:pt x="194309" y="314325"/>
                </a:lnTo>
                <a:lnTo>
                  <a:pt x="240411" y="346583"/>
                </a:lnTo>
                <a:lnTo>
                  <a:pt x="275589" y="367157"/>
                </a:lnTo>
                <a:lnTo>
                  <a:pt x="314325" y="386841"/>
                </a:lnTo>
                <a:lnTo>
                  <a:pt x="357124" y="405511"/>
                </a:lnTo>
                <a:lnTo>
                  <a:pt x="403605" y="423417"/>
                </a:lnTo>
                <a:lnTo>
                  <a:pt x="453516" y="440436"/>
                </a:lnTo>
                <a:lnTo>
                  <a:pt x="534415" y="464692"/>
                </a:lnTo>
                <a:lnTo>
                  <a:pt x="591946" y="480060"/>
                </a:lnTo>
                <a:lnTo>
                  <a:pt x="683132" y="501903"/>
                </a:lnTo>
                <a:lnTo>
                  <a:pt x="746759" y="515747"/>
                </a:lnTo>
                <a:lnTo>
                  <a:pt x="812418" y="529336"/>
                </a:lnTo>
                <a:lnTo>
                  <a:pt x="879728" y="542416"/>
                </a:lnTo>
                <a:lnTo>
                  <a:pt x="1018666" y="567689"/>
                </a:lnTo>
                <a:lnTo>
                  <a:pt x="1312799" y="616838"/>
                </a:lnTo>
                <a:lnTo>
                  <a:pt x="1314830" y="604392"/>
                </a:lnTo>
                <a:lnTo>
                  <a:pt x="1020826" y="555116"/>
                </a:lnTo>
                <a:lnTo>
                  <a:pt x="882014" y="529971"/>
                </a:lnTo>
                <a:lnTo>
                  <a:pt x="814831" y="516889"/>
                </a:lnTo>
                <a:lnTo>
                  <a:pt x="749300" y="503427"/>
                </a:lnTo>
                <a:lnTo>
                  <a:pt x="685800" y="489458"/>
                </a:lnTo>
                <a:lnTo>
                  <a:pt x="624713" y="475107"/>
                </a:lnTo>
                <a:lnTo>
                  <a:pt x="566038" y="460121"/>
                </a:lnTo>
                <a:lnTo>
                  <a:pt x="510158" y="444500"/>
                </a:lnTo>
                <a:lnTo>
                  <a:pt x="457326" y="428371"/>
                </a:lnTo>
                <a:lnTo>
                  <a:pt x="407796" y="411352"/>
                </a:lnTo>
                <a:lnTo>
                  <a:pt x="361822" y="393700"/>
                </a:lnTo>
                <a:lnTo>
                  <a:pt x="319658" y="375158"/>
                </a:lnTo>
                <a:lnTo>
                  <a:pt x="281431" y="355980"/>
                </a:lnTo>
                <a:lnTo>
                  <a:pt x="247014" y="335788"/>
                </a:lnTo>
                <a:lnTo>
                  <a:pt x="201929" y="304164"/>
                </a:lnTo>
                <a:lnTo>
                  <a:pt x="163956" y="271145"/>
                </a:lnTo>
                <a:lnTo>
                  <a:pt x="132079" y="236727"/>
                </a:lnTo>
                <a:lnTo>
                  <a:pt x="105409" y="201040"/>
                </a:lnTo>
                <a:lnTo>
                  <a:pt x="76834" y="152146"/>
                </a:lnTo>
                <a:lnTo>
                  <a:pt x="53975" y="101726"/>
                </a:lnTo>
                <a:lnTo>
                  <a:pt x="44195" y="76073"/>
                </a:lnTo>
                <a:lnTo>
                  <a:pt x="42262" y="70314"/>
                </a:lnTo>
                <a:close/>
              </a:path>
              <a:path w="1315085" h="617219">
                <a:moveTo>
                  <a:pt x="12191" y="0"/>
                </a:moveTo>
                <a:lnTo>
                  <a:pt x="0" y="84327"/>
                </a:lnTo>
                <a:lnTo>
                  <a:pt x="30253" y="74296"/>
                </a:lnTo>
                <a:lnTo>
                  <a:pt x="26162" y="62357"/>
                </a:lnTo>
                <a:lnTo>
                  <a:pt x="38226" y="58292"/>
                </a:lnTo>
                <a:lnTo>
                  <a:pt x="70362" y="58292"/>
                </a:lnTo>
                <a:lnTo>
                  <a:pt x="12191" y="0"/>
                </a:lnTo>
                <a:close/>
              </a:path>
              <a:path w="1315085" h="617219">
                <a:moveTo>
                  <a:pt x="38226" y="58292"/>
                </a:moveTo>
                <a:lnTo>
                  <a:pt x="26162" y="62357"/>
                </a:lnTo>
                <a:lnTo>
                  <a:pt x="30253" y="74296"/>
                </a:lnTo>
                <a:lnTo>
                  <a:pt x="42262" y="70314"/>
                </a:lnTo>
                <a:lnTo>
                  <a:pt x="38226" y="58292"/>
                </a:lnTo>
                <a:close/>
              </a:path>
              <a:path w="1315085" h="617219">
                <a:moveTo>
                  <a:pt x="70362" y="58292"/>
                </a:moveTo>
                <a:lnTo>
                  <a:pt x="38226" y="58292"/>
                </a:lnTo>
                <a:lnTo>
                  <a:pt x="42262" y="70314"/>
                </a:lnTo>
                <a:lnTo>
                  <a:pt x="72389" y="60325"/>
                </a:lnTo>
                <a:lnTo>
                  <a:pt x="70362" y="58292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9800" y="2811907"/>
            <a:ext cx="2750820" cy="474345"/>
          </a:xfrm>
          <a:custGeom>
            <a:avLst/>
            <a:gdLst/>
            <a:ahLst/>
            <a:cxnLst/>
            <a:rect l="l" t="t" r="r" b="b"/>
            <a:pathLst>
              <a:path w="2750820" h="474345">
                <a:moveTo>
                  <a:pt x="48513" y="403732"/>
                </a:moveTo>
                <a:lnTo>
                  <a:pt x="0" y="473837"/>
                </a:lnTo>
                <a:lnTo>
                  <a:pt x="85089" y="470534"/>
                </a:lnTo>
                <a:lnTo>
                  <a:pt x="73199" y="448817"/>
                </a:lnTo>
                <a:lnTo>
                  <a:pt x="58800" y="448817"/>
                </a:lnTo>
                <a:lnTo>
                  <a:pt x="52577" y="437768"/>
                </a:lnTo>
                <a:lnTo>
                  <a:pt x="63703" y="431475"/>
                </a:lnTo>
                <a:lnTo>
                  <a:pt x="48513" y="403732"/>
                </a:lnTo>
                <a:close/>
              </a:path>
              <a:path w="2750820" h="474345">
                <a:moveTo>
                  <a:pt x="63703" y="431475"/>
                </a:moveTo>
                <a:lnTo>
                  <a:pt x="52577" y="437768"/>
                </a:lnTo>
                <a:lnTo>
                  <a:pt x="58800" y="448817"/>
                </a:lnTo>
                <a:lnTo>
                  <a:pt x="69831" y="442666"/>
                </a:lnTo>
                <a:lnTo>
                  <a:pt x="63703" y="431475"/>
                </a:lnTo>
                <a:close/>
              </a:path>
              <a:path w="2750820" h="474345">
                <a:moveTo>
                  <a:pt x="69831" y="442666"/>
                </a:moveTo>
                <a:lnTo>
                  <a:pt x="58800" y="448817"/>
                </a:lnTo>
                <a:lnTo>
                  <a:pt x="73199" y="448817"/>
                </a:lnTo>
                <a:lnTo>
                  <a:pt x="69831" y="442666"/>
                </a:lnTo>
                <a:close/>
              </a:path>
              <a:path w="2750820" h="474345">
                <a:moveTo>
                  <a:pt x="2748279" y="0"/>
                </a:moveTo>
                <a:lnTo>
                  <a:pt x="2703576" y="8762"/>
                </a:lnTo>
                <a:lnTo>
                  <a:pt x="2415159" y="68706"/>
                </a:lnTo>
                <a:lnTo>
                  <a:pt x="2030729" y="145287"/>
                </a:lnTo>
                <a:lnTo>
                  <a:pt x="1869566" y="174370"/>
                </a:lnTo>
                <a:lnTo>
                  <a:pt x="1790191" y="187578"/>
                </a:lnTo>
                <a:lnTo>
                  <a:pt x="1674622" y="205485"/>
                </a:lnTo>
                <a:lnTo>
                  <a:pt x="1600073" y="215645"/>
                </a:lnTo>
                <a:lnTo>
                  <a:pt x="1481836" y="229362"/>
                </a:lnTo>
                <a:lnTo>
                  <a:pt x="1313561" y="245237"/>
                </a:lnTo>
                <a:lnTo>
                  <a:pt x="636777" y="296417"/>
                </a:lnTo>
                <a:lnTo>
                  <a:pt x="496697" y="309752"/>
                </a:lnTo>
                <a:lnTo>
                  <a:pt x="434975" y="317118"/>
                </a:lnTo>
                <a:lnTo>
                  <a:pt x="380111" y="324865"/>
                </a:lnTo>
                <a:lnTo>
                  <a:pt x="331469" y="333247"/>
                </a:lnTo>
                <a:lnTo>
                  <a:pt x="288163" y="342138"/>
                </a:lnTo>
                <a:lnTo>
                  <a:pt x="249681" y="351535"/>
                </a:lnTo>
                <a:lnTo>
                  <a:pt x="200151" y="366140"/>
                </a:lnTo>
                <a:lnTo>
                  <a:pt x="159131" y="381253"/>
                </a:lnTo>
                <a:lnTo>
                  <a:pt x="115062" y="401573"/>
                </a:lnTo>
                <a:lnTo>
                  <a:pt x="80263" y="421258"/>
                </a:lnTo>
                <a:lnTo>
                  <a:pt x="65150" y="430656"/>
                </a:lnTo>
                <a:lnTo>
                  <a:pt x="63703" y="431475"/>
                </a:lnTo>
                <a:lnTo>
                  <a:pt x="69831" y="442666"/>
                </a:lnTo>
                <a:lnTo>
                  <a:pt x="72008" y="441451"/>
                </a:lnTo>
                <a:lnTo>
                  <a:pt x="86613" y="432180"/>
                </a:lnTo>
                <a:lnTo>
                  <a:pt x="102869" y="422655"/>
                </a:lnTo>
                <a:lnTo>
                  <a:pt x="140843" y="403097"/>
                </a:lnTo>
                <a:lnTo>
                  <a:pt x="176275" y="388112"/>
                </a:lnTo>
                <a:lnTo>
                  <a:pt x="219201" y="373379"/>
                </a:lnTo>
                <a:lnTo>
                  <a:pt x="290830" y="354456"/>
                </a:lnTo>
                <a:lnTo>
                  <a:pt x="333756" y="345693"/>
                </a:lnTo>
                <a:lnTo>
                  <a:pt x="381888" y="337438"/>
                </a:lnTo>
                <a:lnTo>
                  <a:pt x="436499" y="329691"/>
                </a:lnTo>
                <a:lnTo>
                  <a:pt x="497967" y="322452"/>
                </a:lnTo>
                <a:lnTo>
                  <a:pt x="600963" y="312292"/>
                </a:lnTo>
                <a:lnTo>
                  <a:pt x="1314703" y="257809"/>
                </a:lnTo>
                <a:lnTo>
                  <a:pt x="1441958" y="246125"/>
                </a:lnTo>
                <a:lnTo>
                  <a:pt x="1523619" y="237489"/>
                </a:lnTo>
                <a:lnTo>
                  <a:pt x="1601724" y="228218"/>
                </a:lnTo>
                <a:lnTo>
                  <a:pt x="1753108" y="206375"/>
                </a:lnTo>
                <a:lnTo>
                  <a:pt x="1871852" y="186816"/>
                </a:lnTo>
                <a:lnTo>
                  <a:pt x="2033142" y="157733"/>
                </a:lnTo>
                <a:lnTo>
                  <a:pt x="2417826" y="81152"/>
                </a:lnTo>
                <a:lnTo>
                  <a:pt x="2706116" y="21208"/>
                </a:lnTo>
                <a:lnTo>
                  <a:pt x="2750692" y="12572"/>
                </a:lnTo>
                <a:lnTo>
                  <a:pt x="2748279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82446" y="4672660"/>
            <a:ext cx="5435600" cy="1047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So</a:t>
            </a:r>
            <a:r>
              <a:rPr sz="2000" spc="-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goal</a:t>
            </a:r>
            <a:r>
              <a:rPr sz="2000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computer</a:t>
            </a:r>
            <a:r>
              <a:rPr sz="2000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vision</a:t>
            </a:r>
            <a:r>
              <a:rPr sz="2000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is</a:t>
            </a:r>
            <a:r>
              <a:rPr sz="2000" spc="-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recover</a:t>
            </a:r>
            <a:r>
              <a:rPr sz="2000" spc="-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the</a:t>
            </a:r>
            <a:r>
              <a:rPr sz="2000" spc="-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1F5F"/>
                </a:solidFill>
                <a:latin typeface="Times New Roman"/>
                <a:cs typeface="Times New Roman"/>
              </a:rPr>
              <a:t>inverse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function</a:t>
            </a:r>
            <a:r>
              <a:rPr sz="2000" spc="-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that</a:t>
            </a:r>
            <a:r>
              <a:rPr sz="2000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creates </a:t>
            </a:r>
            <a:r>
              <a:rPr sz="2000" i="1" dirty="0">
                <a:solidFill>
                  <a:srgbClr val="001F5F"/>
                </a:solidFill>
                <a:latin typeface="Times New Roman"/>
                <a:cs typeface="Times New Roman"/>
              </a:rPr>
              <a:t>images</a:t>
            </a:r>
            <a:r>
              <a:rPr sz="2000" i="1" spc="-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from</a:t>
            </a:r>
            <a:r>
              <a:rPr sz="2000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the </a:t>
            </a:r>
            <a:r>
              <a:rPr sz="2000" i="1" spc="-10" dirty="0">
                <a:solidFill>
                  <a:srgbClr val="001F5F"/>
                </a:solidFill>
                <a:latin typeface="Times New Roman"/>
                <a:cs typeface="Times New Roman"/>
              </a:rPr>
              <a:t>world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Is</a:t>
            </a:r>
            <a:r>
              <a:rPr sz="2000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this</a:t>
            </a:r>
            <a:r>
              <a:rPr sz="2000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possible?</a:t>
            </a:r>
            <a:r>
              <a:rPr sz="2000" spc="-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Why</a:t>
            </a:r>
            <a:r>
              <a:rPr sz="2000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or</a:t>
            </a:r>
            <a:r>
              <a:rPr sz="2000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F"/>
                </a:solidFill>
                <a:latin typeface="Times New Roman"/>
                <a:cs typeface="Times New Roman"/>
              </a:rPr>
              <a:t>why</a:t>
            </a:r>
            <a:r>
              <a:rPr sz="2000" spc="-20" dirty="0">
                <a:solidFill>
                  <a:srgbClr val="001F5F"/>
                </a:solidFill>
                <a:latin typeface="Times New Roman"/>
                <a:cs typeface="Times New Roman"/>
              </a:rPr>
              <a:t> not?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4660">
              <a:lnSpc>
                <a:spcPct val="100000"/>
              </a:lnSpc>
              <a:spcBef>
                <a:spcPts val="95"/>
              </a:spcBef>
            </a:pPr>
            <a:r>
              <a:rPr dirty="0"/>
              <a:t>Relation</a:t>
            </a:r>
            <a:r>
              <a:rPr spc="-90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dirty="0"/>
              <a:t>other</a:t>
            </a:r>
            <a:r>
              <a:rPr spc="-85" dirty="0"/>
              <a:t> </a:t>
            </a:r>
            <a:r>
              <a:rPr spc="-10" dirty="0"/>
              <a:t>fields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927986"/>
            <a:ext cx="2167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Image</a:t>
            </a:r>
            <a:r>
              <a:rPr sz="24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processing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8428" y="4976621"/>
            <a:ext cx="2352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Pattern</a:t>
            </a:r>
            <a:r>
              <a:rPr sz="2400" spc="-1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recognition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4824221"/>
            <a:ext cx="2352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Computer</a:t>
            </a:r>
            <a:r>
              <a:rPr sz="2400" spc="-2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graphics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4598" y="5662371"/>
            <a:ext cx="2167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Machine</a:t>
            </a:r>
            <a:r>
              <a:rPr sz="24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learning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1228" y="1622501"/>
            <a:ext cx="1128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Statistics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9185" y="3680841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Optics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140" y="3146882"/>
            <a:ext cx="1760855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Times New Roman"/>
                <a:cs typeface="Times New Roman"/>
              </a:rPr>
              <a:t>Human</a:t>
            </a:r>
            <a:r>
              <a:rPr sz="2400" spc="-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vision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-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Visual</a:t>
            </a:r>
            <a:r>
              <a:rPr sz="1800" spc="-45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physiology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99"/>
                </a:solidFill>
                <a:latin typeface="Times New Roman"/>
                <a:cs typeface="Times New Roman"/>
              </a:rPr>
              <a:t>-</a:t>
            </a:r>
            <a:r>
              <a:rPr sz="1800" spc="-20" dirty="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0099"/>
                </a:solidFill>
                <a:latin typeface="Times New Roman"/>
                <a:cs typeface="Times New Roman"/>
              </a:rPr>
              <a:t>Psychophysics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33184" y="2461386"/>
            <a:ext cx="1109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99"/>
                </a:solidFill>
                <a:latin typeface="Times New Roman"/>
                <a:cs typeface="Times New Roman"/>
              </a:rPr>
              <a:t>Robotics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6975" y="1470405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0099"/>
                </a:solidFill>
                <a:latin typeface="Times New Roman"/>
                <a:cs typeface="Times New Roman"/>
              </a:rPr>
              <a:t>AI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4961" y="2972561"/>
            <a:ext cx="2743200" cy="114300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33972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2675"/>
              </a:spcBef>
            </a:pPr>
            <a:r>
              <a:rPr sz="2400" dirty="0">
                <a:solidFill>
                  <a:srgbClr val="A40020"/>
                </a:solidFill>
                <a:latin typeface="Times New Roman"/>
                <a:cs typeface="Times New Roman"/>
              </a:rPr>
              <a:t>Computer</a:t>
            </a:r>
            <a:r>
              <a:rPr sz="2400" spc="-35" dirty="0">
                <a:solidFill>
                  <a:srgbClr val="A4002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A40020"/>
                </a:solidFill>
                <a:latin typeface="Times New Roman"/>
                <a:cs typeface="Times New Roman"/>
              </a:rPr>
              <a:t>vision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81600" y="2133600"/>
            <a:ext cx="304800" cy="533400"/>
          </a:xfrm>
          <a:custGeom>
            <a:avLst/>
            <a:gdLst/>
            <a:ahLst/>
            <a:cxnLst/>
            <a:rect l="l" t="t" r="r" b="b"/>
            <a:pathLst>
              <a:path w="304800" h="533400">
                <a:moveTo>
                  <a:pt x="10795" y="339471"/>
                </a:moveTo>
                <a:lnTo>
                  <a:pt x="0" y="533400"/>
                </a:lnTo>
                <a:lnTo>
                  <a:pt x="161671" y="425703"/>
                </a:lnTo>
                <a:lnTo>
                  <a:pt x="155227" y="422021"/>
                </a:lnTo>
                <a:lnTo>
                  <a:pt x="97027" y="422021"/>
                </a:lnTo>
                <a:lnTo>
                  <a:pt x="46736" y="393319"/>
                </a:lnTo>
                <a:lnTo>
                  <a:pt x="61077" y="368209"/>
                </a:lnTo>
                <a:lnTo>
                  <a:pt x="10795" y="339471"/>
                </a:lnTo>
                <a:close/>
              </a:path>
              <a:path w="304800" h="533400">
                <a:moveTo>
                  <a:pt x="61077" y="368209"/>
                </a:moveTo>
                <a:lnTo>
                  <a:pt x="46736" y="393319"/>
                </a:lnTo>
                <a:lnTo>
                  <a:pt x="97027" y="422021"/>
                </a:lnTo>
                <a:lnTo>
                  <a:pt x="111351" y="396943"/>
                </a:lnTo>
                <a:lnTo>
                  <a:pt x="61077" y="368209"/>
                </a:lnTo>
                <a:close/>
              </a:path>
              <a:path w="304800" h="533400">
                <a:moveTo>
                  <a:pt x="111351" y="396943"/>
                </a:moveTo>
                <a:lnTo>
                  <a:pt x="97027" y="422021"/>
                </a:lnTo>
                <a:lnTo>
                  <a:pt x="155227" y="422021"/>
                </a:lnTo>
                <a:lnTo>
                  <a:pt x="111351" y="396943"/>
                </a:lnTo>
                <a:close/>
              </a:path>
              <a:path w="304800" h="533400">
                <a:moveTo>
                  <a:pt x="193448" y="136456"/>
                </a:moveTo>
                <a:lnTo>
                  <a:pt x="61077" y="368209"/>
                </a:lnTo>
                <a:lnTo>
                  <a:pt x="111351" y="396943"/>
                </a:lnTo>
                <a:lnTo>
                  <a:pt x="243722" y="165190"/>
                </a:lnTo>
                <a:lnTo>
                  <a:pt x="193448" y="136456"/>
                </a:lnTo>
                <a:close/>
              </a:path>
              <a:path w="304800" h="533400">
                <a:moveTo>
                  <a:pt x="298600" y="111378"/>
                </a:moveTo>
                <a:lnTo>
                  <a:pt x="207772" y="111378"/>
                </a:lnTo>
                <a:lnTo>
                  <a:pt x="258063" y="140080"/>
                </a:lnTo>
                <a:lnTo>
                  <a:pt x="243722" y="165190"/>
                </a:lnTo>
                <a:lnTo>
                  <a:pt x="294004" y="193928"/>
                </a:lnTo>
                <a:lnTo>
                  <a:pt x="298600" y="111378"/>
                </a:lnTo>
                <a:close/>
              </a:path>
              <a:path w="304800" h="533400">
                <a:moveTo>
                  <a:pt x="207772" y="111378"/>
                </a:moveTo>
                <a:lnTo>
                  <a:pt x="193448" y="136456"/>
                </a:lnTo>
                <a:lnTo>
                  <a:pt x="243722" y="165190"/>
                </a:lnTo>
                <a:lnTo>
                  <a:pt x="258063" y="140080"/>
                </a:lnTo>
                <a:lnTo>
                  <a:pt x="207772" y="111378"/>
                </a:lnTo>
                <a:close/>
              </a:path>
              <a:path w="304800" h="533400">
                <a:moveTo>
                  <a:pt x="304800" y="0"/>
                </a:moveTo>
                <a:lnTo>
                  <a:pt x="143128" y="107696"/>
                </a:lnTo>
                <a:lnTo>
                  <a:pt x="193448" y="136456"/>
                </a:lnTo>
                <a:lnTo>
                  <a:pt x="207772" y="111378"/>
                </a:lnTo>
                <a:lnTo>
                  <a:pt x="298600" y="111378"/>
                </a:lnTo>
                <a:lnTo>
                  <a:pt x="304800" y="0"/>
                </a:lnTo>
                <a:close/>
              </a:path>
            </a:pathLst>
          </a:custGeom>
          <a:solidFill>
            <a:srgbClr val="0354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19800" y="2895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104266" y="64770"/>
                </a:moveTo>
                <a:lnTo>
                  <a:pt x="0" y="228600"/>
                </a:lnTo>
                <a:lnTo>
                  <a:pt x="193675" y="213740"/>
                </a:lnTo>
                <a:lnTo>
                  <a:pt x="172790" y="178942"/>
                </a:lnTo>
                <a:lnTo>
                  <a:pt x="139064" y="178942"/>
                </a:lnTo>
                <a:lnTo>
                  <a:pt x="109220" y="129286"/>
                </a:lnTo>
                <a:lnTo>
                  <a:pt x="134047" y="114389"/>
                </a:lnTo>
                <a:lnTo>
                  <a:pt x="104266" y="64770"/>
                </a:lnTo>
                <a:close/>
              </a:path>
              <a:path w="381000" h="228600">
                <a:moveTo>
                  <a:pt x="134047" y="114389"/>
                </a:moveTo>
                <a:lnTo>
                  <a:pt x="109220" y="129286"/>
                </a:lnTo>
                <a:lnTo>
                  <a:pt x="139064" y="178942"/>
                </a:lnTo>
                <a:lnTo>
                  <a:pt x="163861" y="164065"/>
                </a:lnTo>
                <a:lnTo>
                  <a:pt x="134047" y="114389"/>
                </a:lnTo>
                <a:close/>
              </a:path>
              <a:path w="381000" h="228600">
                <a:moveTo>
                  <a:pt x="163861" y="164065"/>
                </a:moveTo>
                <a:lnTo>
                  <a:pt x="139064" y="178942"/>
                </a:lnTo>
                <a:lnTo>
                  <a:pt x="172790" y="178942"/>
                </a:lnTo>
                <a:lnTo>
                  <a:pt x="163861" y="164065"/>
                </a:lnTo>
                <a:close/>
              </a:path>
              <a:path w="381000" h="228600">
                <a:moveTo>
                  <a:pt x="217138" y="64534"/>
                </a:moveTo>
                <a:lnTo>
                  <a:pt x="134047" y="114389"/>
                </a:lnTo>
                <a:lnTo>
                  <a:pt x="163861" y="164065"/>
                </a:lnTo>
                <a:lnTo>
                  <a:pt x="246952" y="114210"/>
                </a:lnTo>
                <a:lnTo>
                  <a:pt x="217138" y="64534"/>
                </a:lnTo>
                <a:close/>
              </a:path>
              <a:path w="381000" h="228600">
                <a:moveTo>
                  <a:pt x="349396" y="49657"/>
                </a:moveTo>
                <a:lnTo>
                  <a:pt x="241935" y="49657"/>
                </a:lnTo>
                <a:lnTo>
                  <a:pt x="271779" y="99313"/>
                </a:lnTo>
                <a:lnTo>
                  <a:pt x="246952" y="114210"/>
                </a:lnTo>
                <a:lnTo>
                  <a:pt x="276733" y="163829"/>
                </a:lnTo>
                <a:lnTo>
                  <a:pt x="349396" y="49657"/>
                </a:lnTo>
                <a:close/>
              </a:path>
              <a:path w="381000" h="228600">
                <a:moveTo>
                  <a:pt x="241935" y="49657"/>
                </a:moveTo>
                <a:lnTo>
                  <a:pt x="217138" y="64534"/>
                </a:lnTo>
                <a:lnTo>
                  <a:pt x="246952" y="114210"/>
                </a:lnTo>
                <a:lnTo>
                  <a:pt x="271779" y="99313"/>
                </a:lnTo>
                <a:lnTo>
                  <a:pt x="241935" y="49657"/>
                </a:lnTo>
                <a:close/>
              </a:path>
              <a:path w="381000" h="228600">
                <a:moveTo>
                  <a:pt x="381000" y="0"/>
                </a:moveTo>
                <a:lnTo>
                  <a:pt x="187325" y="14859"/>
                </a:lnTo>
                <a:lnTo>
                  <a:pt x="217138" y="64534"/>
                </a:lnTo>
                <a:lnTo>
                  <a:pt x="241935" y="49657"/>
                </a:lnTo>
                <a:lnTo>
                  <a:pt x="349396" y="49657"/>
                </a:lnTo>
                <a:lnTo>
                  <a:pt x="381000" y="0"/>
                </a:lnTo>
                <a:close/>
              </a:path>
            </a:pathLst>
          </a:custGeom>
          <a:solidFill>
            <a:srgbClr val="0354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2600" y="4343400"/>
            <a:ext cx="304800" cy="457200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184322" y="328673"/>
                </a:moveTo>
                <a:lnTo>
                  <a:pt x="136144" y="360806"/>
                </a:lnTo>
                <a:lnTo>
                  <a:pt x="304800" y="457200"/>
                </a:lnTo>
                <a:lnTo>
                  <a:pt x="291733" y="352806"/>
                </a:lnTo>
                <a:lnTo>
                  <a:pt x="200405" y="352806"/>
                </a:lnTo>
                <a:lnTo>
                  <a:pt x="184322" y="328673"/>
                </a:lnTo>
                <a:close/>
              </a:path>
              <a:path w="304800" h="457200">
                <a:moveTo>
                  <a:pt x="232468" y="296562"/>
                </a:moveTo>
                <a:lnTo>
                  <a:pt x="184322" y="328673"/>
                </a:lnTo>
                <a:lnTo>
                  <a:pt x="200405" y="352806"/>
                </a:lnTo>
                <a:lnTo>
                  <a:pt x="248538" y="320675"/>
                </a:lnTo>
                <a:lnTo>
                  <a:pt x="232468" y="296562"/>
                </a:lnTo>
                <a:close/>
              </a:path>
              <a:path w="304800" h="457200">
                <a:moveTo>
                  <a:pt x="280670" y="264413"/>
                </a:moveTo>
                <a:lnTo>
                  <a:pt x="232468" y="296562"/>
                </a:lnTo>
                <a:lnTo>
                  <a:pt x="248538" y="320675"/>
                </a:lnTo>
                <a:lnTo>
                  <a:pt x="200405" y="352806"/>
                </a:lnTo>
                <a:lnTo>
                  <a:pt x="291733" y="352806"/>
                </a:lnTo>
                <a:lnTo>
                  <a:pt x="280670" y="264413"/>
                </a:lnTo>
                <a:close/>
              </a:path>
              <a:path w="304800" h="457200">
                <a:moveTo>
                  <a:pt x="120477" y="128526"/>
                </a:moveTo>
                <a:lnTo>
                  <a:pt x="72331" y="160637"/>
                </a:lnTo>
                <a:lnTo>
                  <a:pt x="184322" y="328673"/>
                </a:lnTo>
                <a:lnTo>
                  <a:pt x="232468" y="296562"/>
                </a:lnTo>
                <a:lnTo>
                  <a:pt x="120477" y="128526"/>
                </a:lnTo>
                <a:close/>
              </a:path>
              <a:path w="304800" h="457200">
                <a:moveTo>
                  <a:pt x="0" y="0"/>
                </a:moveTo>
                <a:lnTo>
                  <a:pt x="24129" y="192786"/>
                </a:lnTo>
                <a:lnTo>
                  <a:pt x="72331" y="160637"/>
                </a:lnTo>
                <a:lnTo>
                  <a:pt x="56261" y="136525"/>
                </a:lnTo>
                <a:lnTo>
                  <a:pt x="104394" y="104393"/>
                </a:lnTo>
                <a:lnTo>
                  <a:pt x="156659" y="104393"/>
                </a:lnTo>
                <a:lnTo>
                  <a:pt x="168655" y="96393"/>
                </a:lnTo>
                <a:lnTo>
                  <a:pt x="0" y="0"/>
                </a:lnTo>
                <a:close/>
              </a:path>
              <a:path w="304800" h="457200">
                <a:moveTo>
                  <a:pt x="104394" y="104393"/>
                </a:moveTo>
                <a:lnTo>
                  <a:pt x="56261" y="136525"/>
                </a:lnTo>
                <a:lnTo>
                  <a:pt x="72331" y="160637"/>
                </a:lnTo>
                <a:lnTo>
                  <a:pt x="120477" y="128526"/>
                </a:lnTo>
                <a:lnTo>
                  <a:pt x="104394" y="104393"/>
                </a:lnTo>
                <a:close/>
              </a:path>
              <a:path w="304800" h="457200">
                <a:moveTo>
                  <a:pt x="156659" y="104393"/>
                </a:moveTo>
                <a:lnTo>
                  <a:pt x="104394" y="104393"/>
                </a:lnTo>
                <a:lnTo>
                  <a:pt x="120477" y="128526"/>
                </a:lnTo>
                <a:lnTo>
                  <a:pt x="156659" y="104393"/>
                </a:lnTo>
                <a:close/>
              </a:path>
            </a:pathLst>
          </a:custGeom>
          <a:solidFill>
            <a:srgbClr val="0354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08932" y="4343400"/>
            <a:ext cx="173990" cy="914400"/>
          </a:xfrm>
          <a:custGeom>
            <a:avLst/>
            <a:gdLst/>
            <a:ahLst/>
            <a:cxnLst/>
            <a:rect l="l" t="t" r="r" b="b"/>
            <a:pathLst>
              <a:path w="173989" h="914400">
                <a:moveTo>
                  <a:pt x="57912" y="740663"/>
                </a:moveTo>
                <a:lnTo>
                  <a:pt x="0" y="740663"/>
                </a:lnTo>
                <a:lnTo>
                  <a:pt x="86867" y="914400"/>
                </a:lnTo>
                <a:lnTo>
                  <a:pt x="159257" y="769619"/>
                </a:lnTo>
                <a:lnTo>
                  <a:pt x="57912" y="769619"/>
                </a:lnTo>
                <a:lnTo>
                  <a:pt x="57912" y="740663"/>
                </a:lnTo>
                <a:close/>
              </a:path>
              <a:path w="173989" h="914400">
                <a:moveTo>
                  <a:pt x="115823" y="144780"/>
                </a:moveTo>
                <a:lnTo>
                  <a:pt x="57912" y="144780"/>
                </a:lnTo>
                <a:lnTo>
                  <a:pt x="57912" y="769619"/>
                </a:lnTo>
                <a:lnTo>
                  <a:pt x="115823" y="769619"/>
                </a:lnTo>
                <a:lnTo>
                  <a:pt x="115823" y="144780"/>
                </a:lnTo>
                <a:close/>
              </a:path>
              <a:path w="173989" h="914400">
                <a:moveTo>
                  <a:pt x="173735" y="740663"/>
                </a:moveTo>
                <a:lnTo>
                  <a:pt x="115823" y="740663"/>
                </a:lnTo>
                <a:lnTo>
                  <a:pt x="115823" y="769619"/>
                </a:lnTo>
                <a:lnTo>
                  <a:pt x="159257" y="769619"/>
                </a:lnTo>
                <a:lnTo>
                  <a:pt x="173735" y="740663"/>
                </a:lnTo>
                <a:close/>
              </a:path>
              <a:path w="173989" h="914400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89" h="914400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354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90800" y="4267200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96393" y="288544"/>
                </a:moveTo>
                <a:lnTo>
                  <a:pt x="0" y="457200"/>
                </a:lnTo>
                <a:lnTo>
                  <a:pt x="192786" y="433069"/>
                </a:lnTo>
                <a:lnTo>
                  <a:pt x="171355" y="400938"/>
                </a:lnTo>
                <a:lnTo>
                  <a:pt x="136525" y="400938"/>
                </a:lnTo>
                <a:lnTo>
                  <a:pt x="104393" y="352806"/>
                </a:lnTo>
                <a:lnTo>
                  <a:pt x="128525" y="336720"/>
                </a:lnTo>
                <a:lnTo>
                  <a:pt x="96393" y="288544"/>
                </a:lnTo>
                <a:close/>
              </a:path>
              <a:path w="685800" h="457200">
                <a:moveTo>
                  <a:pt x="128525" y="336720"/>
                </a:moveTo>
                <a:lnTo>
                  <a:pt x="104393" y="352806"/>
                </a:lnTo>
                <a:lnTo>
                  <a:pt x="136525" y="400938"/>
                </a:lnTo>
                <a:lnTo>
                  <a:pt x="160636" y="384866"/>
                </a:lnTo>
                <a:lnTo>
                  <a:pt x="128525" y="336720"/>
                </a:lnTo>
                <a:close/>
              </a:path>
              <a:path w="685800" h="457200">
                <a:moveTo>
                  <a:pt x="160636" y="384866"/>
                </a:moveTo>
                <a:lnTo>
                  <a:pt x="136525" y="400938"/>
                </a:lnTo>
                <a:lnTo>
                  <a:pt x="171355" y="400938"/>
                </a:lnTo>
                <a:lnTo>
                  <a:pt x="160636" y="384866"/>
                </a:lnTo>
                <a:close/>
              </a:path>
              <a:path w="685800" h="457200">
                <a:moveTo>
                  <a:pt x="525163" y="72333"/>
                </a:moveTo>
                <a:lnTo>
                  <a:pt x="128525" y="336720"/>
                </a:lnTo>
                <a:lnTo>
                  <a:pt x="160636" y="384866"/>
                </a:lnTo>
                <a:lnTo>
                  <a:pt x="557274" y="120479"/>
                </a:lnTo>
                <a:lnTo>
                  <a:pt x="525163" y="72333"/>
                </a:lnTo>
                <a:close/>
              </a:path>
              <a:path w="685800" h="457200">
                <a:moveTo>
                  <a:pt x="653644" y="56261"/>
                </a:moveTo>
                <a:lnTo>
                  <a:pt x="549275" y="56261"/>
                </a:lnTo>
                <a:lnTo>
                  <a:pt x="581406" y="104393"/>
                </a:lnTo>
                <a:lnTo>
                  <a:pt x="557274" y="120479"/>
                </a:lnTo>
                <a:lnTo>
                  <a:pt x="589407" y="168656"/>
                </a:lnTo>
                <a:lnTo>
                  <a:pt x="653644" y="56261"/>
                </a:lnTo>
                <a:close/>
              </a:path>
              <a:path w="685800" h="457200">
                <a:moveTo>
                  <a:pt x="549275" y="56261"/>
                </a:moveTo>
                <a:lnTo>
                  <a:pt x="525163" y="72333"/>
                </a:lnTo>
                <a:lnTo>
                  <a:pt x="557274" y="120479"/>
                </a:lnTo>
                <a:lnTo>
                  <a:pt x="581406" y="104393"/>
                </a:lnTo>
                <a:lnTo>
                  <a:pt x="549275" y="56261"/>
                </a:lnTo>
                <a:close/>
              </a:path>
              <a:path w="685800" h="457200">
                <a:moveTo>
                  <a:pt x="685800" y="0"/>
                </a:moveTo>
                <a:lnTo>
                  <a:pt x="493013" y="24130"/>
                </a:lnTo>
                <a:lnTo>
                  <a:pt x="525163" y="72333"/>
                </a:lnTo>
                <a:lnTo>
                  <a:pt x="549275" y="56261"/>
                </a:lnTo>
                <a:lnTo>
                  <a:pt x="653644" y="56261"/>
                </a:lnTo>
                <a:lnTo>
                  <a:pt x="685800" y="0"/>
                </a:lnTo>
                <a:close/>
              </a:path>
            </a:pathLst>
          </a:custGeom>
          <a:solidFill>
            <a:srgbClr val="0354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58133" y="1976627"/>
            <a:ext cx="239395" cy="767080"/>
          </a:xfrm>
          <a:custGeom>
            <a:avLst/>
            <a:gdLst/>
            <a:ahLst/>
            <a:cxnLst/>
            <a:rect l="l" t="t" r="r" b="b"/>
            <a:pathLst>
              <a:path w="239395" h="767080">
                <a:moveTo>
                  <a:pt x="124606" y="599528"/>
                </a:moveTo>
                <a:lnTo>
                  <a:pt x="67437" y="608584"/>
                </a:lnTo>
                <a:lnTo>
                  <a:pt x="180466" y="766572"/>
                </a:lnTo>
                <a:lnTo>
                  <a:pt x="224236" y="628142"/>
                </a:lnTo>
                <a:lnTo>
                  <a:pt x="129158" y="628142"/>
                </a:lnTo>
                <a:lnTo>
                  <a:pt x="124606" y="599528"/>
                </a:lnTo>
                <a:close/>
              </a:path>
              <a:path w="239395" h="767080">
                <a:moveTo>
                  <a:pt x="181770" y="590473"/>
                </a:moveTo>
                <a:lnTo>
                  <a:pt x="124606" y="599528"/>
                </a:lnTo>
                <a:lnTo>
                  <a:pt x="129158" y="628142"/>
                </a:lnTo>
                <a:lnTo>
                  <a:pt x="186308" y="618998"/>
                </a:lnTo>
                <a:lnTo>
                  <a:pt x="181770" y="590473"/>
                </a:lnTo>
                <a:close/>
              </a:path>
              <a:path w="239395" h="767080">
                <a:moveTo>
                  <a:pt x="239013" y="581406"/>
                </a:moveTo>
                <a:lnTo>
                  <a:pt x="181770" y="590473"/>
                </a:lnTo>
                <a:lnTo>
                  <a:pt x="186308" y="618998"/>
                </a:lnTo>
                <a:lnTo>
                  <a:pt x="129158" y="628142"/>
                </a:lnTo>
                <a:lnTo>
                  <a:pt x="224236" y="628142"/>
                </a:lnTo>
                <a:lnTo>
                  <a:pt x="239013" y="581406"/>
                </a:lnTo>
                <a:close/>
              </a:path>
              <a:path w="239395" h="767080">
                <a:moveTo>
                  <a:pt x="114407" y="167043"/>
                </a:moveTo>
                <a:lnTo>
                  <a:pt x="57243" y="176098"/>
                </a:lnTo>
                <a:lnTo>
                  <a:pt x="124606" y="599528"/>
                </a:lnTo>
                <a:lnTo>
                  <a:pt x="181770" y="590473"/>
                </a:lnTo>
                <a:lnTo>
                  <a:pt x="114407" y="167043"/>
                </a:lnTo>
                <a:close/>
              </a:path>
              <a:path w="239395" h="767080">
                <a:moveTo>
                  <a:pt x="58546" y="0"/>
                </a:moveTo>
                <a:lnTo>
                  <a:pt x="0" y="185166"/>
                </a:lnTo>
                <a:lnTo>
                  <a:pt x="57243" y="176098"/>
                </a:lnTo>
                <a:lnTo>
                  <a:pt x="52704" y="147574"/>
                </a:lnTo>
                <a:lnTo>
                  <a:pt x="109854" y="138430"/>
                </a:lnTo>
                <a:lnTo>
                  <a:pt x="157584" y="138430"/>
                </a:lnTo>
                <a:lnTo>
                  <a:pt x="58546" y="0"/>
                </a:lnTo>
                <a:close/>
              </a:path>
              <a:path w="239395" h="767080">
                <a:moveTo>
                  <a:pt x="109854" y="138430"/>
                </a:moveTo>
                <a:lnTo>
                  <a:pt x="52704" y="147574"/>
                </a:lnTo>
                <a:lnTo>
                  <a:pt x="57243" y="176098"/>
                </a:lnTo>
                <a:lnTo>
                  <a:pt x="114407" y="167043"/>
                </a:lnTo>
                <a:lnTo>
                  <a:pt x="109854" y="138430"/>
                </a:lnTo>
                <a:close/>
              </a:path>
              <a:path w="239395" h="767080">
                <a:moveTo>
                  <a:pt x="157584" y="138430"/>
                </a:moveTo>
                <a:lnTo>
                  <a:pt x="109854" y="138430"/>
                </a:lnTo>
                <a:lnTo>
                  <a:pt x="114407" y="167043"/>
                </a:lnTo>
                <a:lnTo>
                  <a:pt x="171576" y="157987"/>
                </a:lnTo>
                <a:lnTo>
                  <a:pt x="157584" y="138430"/>
                </a:lnTo>
                <a:close/>
              </a:path>
            </a:pathLst>
          </a:custGeom>
          <a:solidFill>
            <a:srgbClr val="0354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62200" y="2438400"/>
            <a:ext cx="655320" cy="538480"/>
          </a:xfrm>
          <a:custGeom>
            <a:avLst/>
            <a:gdLst/>
            <a:ahLst/>
            <a:cxnLst/>
            <a:rect l="l" t="t" r="r" b="b"/>
            <a:pathLst>
              <a:path w="655319" h="538480">
                <a:moveTo>
                  <a:pt x="502678" y="450167"/>
                </a:moveTo>
                <a:lnTo>
                  <a:pt x="465963" y="494919"/>
                </a:lnTo>
                <a:lnTo>
                  <a:pt x="655319" y="537972"/>
                </a:lnTo>
                <a:lnTo>
                  <a:pt x="624339" y="468502"/>
                </a:lnTo>
                <a:lnTo>
                  <a:pt x="525018" y="468502"/>
                </a:lnTo>
                <a:lnTo>
                  <a:pt x="502678" y="450167"/>
                </a:lnTo>
                <a:close/>
              </a:path>
              <a:path w="655319" h="538480">
                <a:moveTo>
                  <a:pt x="539478" y="405311"/>
                </a:moveTo>
                <a:lnTo>
                  <a:pt x="502678" y="450167"/>
                </a:lnTo>
                <a:lnTo>
                  <a:pt x="525018" y="468502"/>
                </a:lnTo>
                <a:lnTo>
                  <a:pt x="561848" y="423672"/>
                </a:lnTo>
                <a:lnTo>
                  <a:pt x="539478" y="405311"/>
                </a:lnTo>
                <a:close/>
              </a:path>
              <a:path w="655319" h="538480">
                <a:moveTo>
                  <a:pt x="576199" y="360552"/>
                </a:moveTo>
                <a:lnTo>
                  <a:pt x="539478" y="405311"/>
                </a:lnTo>
                <a:lnTo>
                  <a:pt x="561848" y="423672"/>
                </a:lnTo>
                <a:lnTo>
                  <a:pt x="525018" y="468502"/>
                </a:lnTo>
                <a:lnTo>
                  <a:pt x="624339" y="468502"/>
                </a:lnTo>
                <a:lnTo>
                  <a:pt x="576199" y="360552"/>
                </a:lnTo>
                <a:close/>
              </a:path>
              <a:path w="655319" h="538480">
                <a:moveTo>
                  <a:pt x="152641" y="87804"/>
                </a:moveTo>
                <a:lnTo>
                  <a:pt x="115841" y="132660"/>
                </a:lnTo>
                <a:lnTo>
                  <a:pt x="502678" y="450167"/>
                </a:lnTo>
                <a:lnTo>
                  <a:pt x="539478" y="405311"/>
                </a:lnTo>
                <a:lnTo>
                  <a:pt x="152641" y="87804"/>
                </a:lnTo>
                <a:close/>
              </a:path>
              <a:path w="655319" h="538480">
                <a:moveTo>
                  <a:pt x="0" y="0"/>
                </a:moveTo>
                <a:lnTo>
                  <a:pt x="79120" y="177419"/>
                </a:lnTo>
                <a:lnTo>
                  <a:pt x="115841" y="132660"/>
                </a:lnTo>
                <a:lnTo>
                  <a:pt x="93472" y="114300"/>
                </a:lnTo>
                <a:lnTo>
                  <a:pt x="130301" y="69469"/>
                </a:lnTo>
                <a:lnTo>
                  <a:pt x="167684" y="69469"/>
                </a:lnTo>
                <a:lnTo>
                  <a:pt x="189356" y="43052"/>
                </a:lnTo>
                <a:lnTo>
                  <a:pt x="0" y="0"/>
                </a:lnTo>
                <a:close/>
              </a:path>
              <a:path w="655319" h="538480">
                <a:moveTo>
                  <a:pt x="130301" y="69469"/>
                </a:moveTo>
                <a:lnTo>
                  <a:pt x="93472" y="114300"/>
                </a:lnTo>
                <a:lnTo>
                  <a:pt x="115841" y="132660"/>
                </a:lnTo>
                <a:lnTo>
                  <a:pt x="152641" y="87804"/>
                </a:lnTo>
                <a:lnTo>
                  <a:pt x="130301" y="69469"/>
                </a:lnTo>
                <a:close/>
              </a:path>
              <a:path w="655319" h="538480">
                <a:moveTo>
                  <a:pt x="167684" y="69469"/>
                </a:moveTo>
                <a:lnTo>
                  <a:pt x="130301" y="69469"/>
                </a:lnTo>
                <a:lnTo>
                  <a:pt x="152641" y="87804"/>
                </a:lnTo>
                <a:lnTo>
                  <a:pt x="167684" y="69469"/>
                </a:lnTo>
                <a:close/>
              </a:path>
            </a:pathLst>
          </a:custGeom>
          <a:solidFill>
            <a:srgbClr val="0354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00883" y="3447288"/>
            <a:ext cx="457200" cy="173990"/>
          </a:xfrm>
          <a:custGeom>
            <a:avLst/>
            <a:gdLst/>
            <a:ahLst/>
            <a:cxnLst/>
            <a:rect l="l" t="t" r="r" b="b"/>
            <a:pathLst>
              <a:path w="457200" h="173989">
                <a:moveTo>
                  <a:pt x="173736" y="0"/>
                </a:moveTo>
                <a:lnTo>
                  <a:pt x="0" y="86867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80" y="115824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457200" h="173989">
                <a:moveTo>
                  <a:pt x="283464" y="0"/>
                </a:moveTo>
                <a:lnTo>
                  <a:pt x="283464" y="173736"/>
                </a:lnTo>
                <a:lnTo>
                  <a:pt x="399287" y="115824"/>
                </a:lnTo>
                <a:lnTo>
                  <a:pt x="312420" y="115824"/>
                </a:lnTo>
                <a:lnTo>
                  <a:pt x="312420" y="57912"/>
                </a:lnTo>
                <a:lnTo>
                  <a:pt x="399288" y="57912"/>
                </a:lnTo>
                <a:lnTo>
                  <a:pt x="283464" y="0"/>
                </a:lnTo>
                <a:close/>
              </a:path>
              <a:path w="457200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457200" h="173989">
                <a:moveTo>
                  <a:pt x="283464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283464" y="115824"/>
                </a:lnTo>
                <a:lnTo>
                  <a:pt x="283464" y="57912"/>
                </a:lnTo>
                <a:close/>
              </a:path>
              <a:path w="457200" h="173989">
                <a:moveTo>
                  <a:pt x="399288" y="57912"/>
                </a:moveTo>
                <a:lnTo>
                  <a:pt x="312420" y="57912"/>
                </a:lnTo>
                <a:lnTo>
                  <a:pt x="312420" y="115824"/>
                </a:lnTo>
                <a:lnTo>
                  <a:pt x="399287" y="115824"/>
                </a:lnTo>
                <a:lnTo>
                  <a:pt x="457200" y="86867"/>
                </a:lnTo>
                <a:lnTo>
                  <a:pt x="399288" y="57912"/>
                </a:lnTo>
                <a:close/>
              </a:path>
            </a:pathLst>
          </a:custGeom>
          <a:solidFill>
            <a:srgbClr val="0354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72200" y="3697985"/>
            <a:ext cx="533400" cy="224154"/>
          </a:xfrm>
          <a:custGeom>
            <a:avLst/>
            <a:gdLst/>
            <a:ahLst/>
            <a:cxnLst/>
            <a:rect l="l" t="t" r="r" b="b"/>
            <a:pathLst>
              <a:path w="533400" h="224154">
                <a:moveTo>
                  <a:pt x="358430" y="168336"/>
                </a:moveTo>
                <a:lnTo>
                  <a:pt x="342519" y="224027"/>
                </a:lnTo>
                <a:lnTo>
                  <a:pt x="533400" y="188213"/>
                </a:lnTo>
                <a:lnTo>
                  <a:pt x="520388" y="176275"/>
                </a:lnTo>
                <a:lnTo>
                  <a:pt x="386206" y="176275"/>
                </a:lnTo>
                <a:lnTo>
                  <a:pt x="358430" y="168336"/>
                </a:lnTo>
                <a:close/>
              </a:path>
              <a:path w="533400" h="224154">
                <a:moveTo>
                  <a:pt x="374323" y="112711"/>
                </a:moveTo>
                <a:lnTo>
                  <a:pt x="358430" y="168336"/>
                </a:lnTo>
                <a:lnTo>
                  <a:pt x="386206" y="176275"/>
                </a:lnTo>
                <a:lnTo>
                  <a:pt x="402081" y="120650"/>
                </a:lnTo>
                <a:lnTo>
                  <a:pt x="374323" y="112711"/>
                </a:lnTo>
                <a:close/>
              </a:path>
              <a:path w="533400" h="224154">
                <a:moveTo>
                  <a:pt x="390271" y="56895"/>
                </a:moveTo>
                <a:lnTo>
                  <a:pt x="374323" y="112711"/>
                </a:lnTo>
                <a:lnTo>
                  <a:pt x="402081" y="120650"/>
                </a:lnTo>
                <a:lnTo>
                  <a:pt x="386206" y="176275"/>
                </a:lnTo>
                <a:lnTo>
                  <a:pt x="520388" y="176275"/>
                </a:lnTo>
                <a:lnTo>
                  <a:pt x="390271" y="56895"/>
                </a:lnTo>
                <a:close/>
              </a:path>
              <a:path w="533400" h="224154">
                <a:moveTo>
                  <a:pt x="174956" y="55692"/>
                </a:moveTo>
                <a:lnTo>
                  <a:pt x="159045" y="111340"/>
                </a:lnTo>
                <a:lnTo>
                  <a:pt x="358430" y="168336"/>
                </a:lnTo>
                <a:lnTo>
                  <a:pt x="374323" y="112711"/>
                </a:lnTo>
                <a:lnTo>
                  <a:pt x="174956" y="55692"/>
                </a:lnTo>
                <a:close/>
              </a:path>
              <a:path w="533400" h="224154">
                <a:moveTo>
                  <a:pt x="190880" y="0"/>
                </a:moveTo>
                <a:lnTo>
                  <a:pt x="0" y="35813"/>
                </a:lnTo>
                <a:lnTo>
                  <a:pt x="143128" y="167005"/>
                </a:lnTo>
                <a:lnTo>
                  <a:pt x="159045" y="111340"/>
                </a:lnTo>
                <a:lnTo>
                  <a:pt x="131190" y="103377"/>
                </a:lnTo>
                <a:lnTo>
                  <a:pt x="147192" y="47751"/>
                </a:lnTo>
                <a:lnTo>
                  <a:pt x="177227" y="47751"/>
                </a:lnTo>
                <a:lnTo>
                  <a:pt x="190880" y="0"/>
                </a:lnTo>
                <a:close/>
              </a:path>
              <a:path w="533400" h="224154">
                <a:moveTo>
                  <a:pt x="147192" y="47751"/>
                </a:moveTo>
                <a:lnTo>
                  <a:pt x="131190" y="103377"/>
                </a:lnTo>
                <a:lnTo>
                  <a:pt x="159045" y="111340"/>
                </a:lnTo>
                <a:lnTo>
                  <a:pt x="174956" y="55692"/>
                </a:lnTo>
                <a:lnTo>
                  <a:pt x="147192" y="47751"/>
                </a:lnTo>
                <a:close/>
              </a:path>
              <a:path w="533400" h="224154">
                <a:moveTo>
                  <a:pt x="177227" y="47751"/>
                </a:moveTo>
                <a:lnTo>
                  <a:pt x="147192" y="47751"/>
                </a:lnTo>
                <a:lnTo>
                  <a:pt x="174956" y="55692"/>
                </a:lnTo>
                <a:lnTo>
                  <a:pt x="177227" y="47751"/>
                </a:lnTo>
                <a:close/>
              </a:path>
            </a:pathLst>
          </a:custGeom>
          <a:solidFill>
            <a:srgbClr val="03541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36B998E2-1178-B2D1-B080-7A1EBE59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Why computer vision matters</a:t>
            </a:r>
          </a:p>
        </p:txBody>
      </p:sp>
      <p:pic>
        <p:nvPicPr>
          <p:cNvPr id="32771" name="Picture 2">
            <a:extLst>
              <a:ext uri="{FF2B5EF4-FFF2-40B4-BE49-F238E27FC236}">
                <a16:creationId xmlns:a16="http://schemas.microsoft.com/office/drawing/2014/main" id="{5CC99BC1-6174-1006-7B37-47C34533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9725"/>
            <a:ext cx="21383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5">
            <a:extLst>
              <a:ext uri="{FF2B5EF4-FFF2-40B4-BE49-F238E27FC236}">
                <a16:creationId xmlns:a16="http://schemas.microsoft.com/office/drawing/2014/main" id="{5A77B312-AB53-C804-370F-064652F75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286125"/>
            <a:ext cx="1203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Safety</a:t>
            </a:r>
          </a:p>
        </p:txBody>
      </p:sp>
      <p:pic>
        <p:nvPicPr>
          <p:cNvPr id="32773" name="Picture 2">
            <a:extLst>
              <a:ext uri="{FF2B5EF4-FFF2-40B4-BE49-F238E27FC236}">
                <a16:creationId xmlns:a16="http://schemas.microsoft.com/office/drawing/2014/main" id="{0D44D6A4-BF54-FA48-070A-33FE9CDC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9725"/>
            <a:ext cx="24018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Box 7">
            <a:extLst>
              <a:ext uri="{FF2B5EF4-FFF2-40B4-BE49-F238E27FC236}">
                <a16:creationId xmlns:a16="http://schemas.microsoft.com/office/drawing/2014/main" id="{39CE12F1-3873-0386-56EB-BE63235FC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209925"/>
            <a:ext cx="1225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Health</a:t>
            </a:r>
          </a:p>
        </p:txBody>
      </p:sp>
      <p:pic>
        <p:nvPicPr>
          <p:cNvPr id="32775" name="Picture 5">
            <a:extLst>
              <a:ext uri="{FF2B5EF4-FFF2-40B4-BE49-F238E27FC236}">
                <a16:creationId xmlns:a16="http://schemas.microsoft.com/office/drawing/2014/main" id="{6BF22EA5-09EE-43A4-6F43-2B55B048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09725"/>
            <a:ext cx="20050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TextBox 9">
            <a:extLst>
              <a:ext uri="{FF2B5EF4-FFF2-40B4-BE49-F238E27FC236}">
                <a16:creationId xmlns:a16="http://schemas.microsoft.com/office/drawing/2014/main" id="{71376690-265A-640A-BBEF-C6DA33663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209925"/>
            <a:ext cx="1482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Security</a:t>
            </a:r>
          </a:p>
        </p:txBody>
      </p:sp>
      <p:sp>
        <p:nvSpPr>
          <p:cNvPr id="32777" name="TextBox 11">
            <a:extLst>
              <a:ext uri="{FF2B5EF4-FFF2-40B4-BE49-F238E27FC236}">
                <a16:creationId xmlns:a16="http://schemas.microsoft.com/office/drawing/2014/main" id="{71B740F5-1DEA-702F-56F6-CB228C539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953125"/>
            <a:ext cx="1463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Comfort</a:t>
            </a:r>
          </a:p>
        </p:txBody>
      </p:sp>
      <p:pic>
        <p:nvPicPr>
          <p:cNvPr id="32778" name="Picture 6">
            <a:extLst>
              <a:ext uri="{FF2B5EF4-FFF2-40B4-BE49-F238E27FC236}">
                <a16:creationId xmlns:a16="http://schemas.microsoft.com/office/drawing/2014/main" id="{E7BCE2DC-D311-88D1-31A1-DC8B8835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343400"/>
            <a:ext cx="20955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9" name="TextBox 13">
            <a:extLst>
              <a:ext uri="{FF2B5EF4-FFF2-40B4-BE49-F238E27FC236}">
                <a16:creationId xmlns:a16="http://schemas.microsoft.com/office/drawing/2014/main" id="{A586D798-9748-43DB-4C22-7FD0291DD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943600"/>
            <a:ext cx="1341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Access</a:t>
            </a:r>
          </a:p>
        </p:txBody>
      </p:sp>
      <p:sp>
        <p:nvSpPr>
          <p:cNvPr id="32780" name="TextBox 15">
            <a:extLst>
              <a:ext uri="{FF2B5EF4-FFF2-40B4-BE49-F238E27FC236}">
                <a16:creationId xmlns:a16="http://schemas.microsoft.com/office/drawing/2014/main" id="{3A0D1E9F-081F-E64B-5C26-265199835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867400"/>
            <a:ext cx="804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Fun</a:t>
            </a:r>
          </a:p>
        </p:txBody>
      </p:sp>
      <p:pic>
        <p:nvPicPr>
          <p:cNvPr id="32781" name="Picture 2">
            <a:extLst>
              <a:ext uri="{FF2B5EF4-FFF2-40B4-BE49-F238E27FC236}">
                <a16:creationId xmlns:a16="http://schemas.microsoft.com/office/drawing/2014/main" id="{B9BF5760-72D1-3B4A-730C-1042CA04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9" r="8202" b="32710"/>
          <a:stretch>
            <a:fillRect/>
          </a:stretch>
        </p:blipFill>
        <p:spPr bwMode="auto">
          <a:xfrm>
            <a:off x="762000" y="4343400"/>
            <a:ext cx="19208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2" name="Picture 17" descr="t1larg">
            <a:extLst>
              <a:ext uri="{FF2B5EF4-FFF2-40B4-BE49-F238E27FC236}">
                <a16:creationId xmlns:a16="http://schemas.microsoft.com/office/drawing/2014/main" id="{3725B8BB-B16F-A3B4-9484-DDD7B25D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419600"/>
            <a:ext cx="2514600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35DE9DD501749BCC2F1E5892C6E81" ma:contentTypeVersion="0" ma:contentTypeDescription="Create a new document." ma:contentTypeScope="" ma:versionID="54804777a9a2f83ef28bb08c732491e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32348D-5B55-4167-89CA-7DB628D607E3}"/>
</file>

<file path=customXml/itemProps2.xml><?xml version="1.0" encoding="utf-8"?>
<ds:datastoreItem xmlns:ds="http://schemas.openxmlformats.org/officeDocument/2006/customXml" ds:itemID="{D31D26AD-F6F1-4DD4-B82D-9E5A3B5797E5}"/>
</file>

<file path=customXml/itemProps3.xml><?xml version="1.0" encoding="utf-8"?>
<ds:datastoreItem xmlns:ds="http://schemas.openxmlformats.org/officeDocument/2006/customXml" ds:itemID="{A838AD9D-92C3-4677-96A6-DD1A0DE31C3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5338</Words>
  <Application>Microsoft Office PowerPoint</Application>
  <PresentationFormat>On-screen Show (4:3)</PresentationFormat>
  <Paragraphs>447</Paragraphs>
  <Slides>65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 MT</vt:lpstr>
      <vt:lpstr>Calibri</vt:lpstr>
      <vt:lpstr>Comic Sans MS</vt:lpstr>
      <vt:lpstr>Courier New</vt:lpstr>
      <vt:lpstr>Times New Roman</vt:lpstr>
      <vt:lpstr>Wingdings</vt:lpstr>
      <vt:lpstr>Office Theme</vt:lpstr>
      <vt:lpstr>Introduction to Computer Vision</vt:lpstr>
      <vt:lpstr>What is Computer Vision?</vt:lpstr>
      <vt:lpstr>Computer Vision</vt:lpstr>
      <vt:lpstr>Components of a computer vision system</vt:lpstr>
      <vt:lpstr>Computer Graphics - Synthesis</vt:lpstr>
      <vt:lpstr>Computer Vision -Analysis</vt:lpstr>
      <vt:lpstr>Computer Vision</vt:lpstr>
      <vt:lpstr>Relation to other fields</vt:lpstr>
      <vt:lpstr>Why computer vision matters</vt:lpstr>
      <vt:lpstr>Some applications of computer vision</vt:lpstr>
      <vt:lpstr>Vision is really hard</vt:lpstr>
      <vt:lpstr>Computer vision vs human vision</vt:lpstr>
      <vt:lpstr>What Does Computer Vision Do?</vt:lpstr>
      <vt:lpstr>Vision Transforms From This…</vt:lpstr>
      <vt:lpstr>To this…</vt:lpstr>
      <vt:lpstr>PowerPoint Presentation</vt:lpstr>
      <vt:lpstr>“J548043”</vt:lpstr>
      <vt:lpstr>PowerPoint Presentation</vt:lpstr>
      <vt:lpstr>PowerPoint Presentation</vt:lpstr>
      <vt:lpstr>PowerPoint Presentation</vt:lpstr>
      <vt:lpstr>Why is Vision Difficult?</vt:lpstr>
      <vt:lpstr>But this…</vt:lpstr>
      <vt:lpstr>Some Possible Outputs</vt:lpstr>
      <vt:lpstr>What Your Brain Does</vt:lpstr>
      <vt:lpstr>Variation in Appearance</vt:lpstr>
      <vt:lpstr>What makes computer vision hard?</vt:lpstr>
      <vt:lpstr>Progress in Computer Vision</vt:lpstr>
      <vt:lpstr>Early CV research</vt:lpstr>
      <vt:lpstr>Examples</vt:lpstr>
      <vt:lpstr>More Examples</vt:lpstr>
      <vt:lpstr>Optical character recognition (OCR)</vt:lpstr>
      <vt:lpstr>Face detection</vt:lpstr>
      <vt:lpstr>Smile detection?</vt:lpstr>
      <vt:lpstr>Object recognition (in supermarkets)</vt:lpstr>
      <vt:lpstr>Face recognition</vt:lpstr>
      <vt:lpstr>Vision-based biometrics</vt:lpstr>
      <vt:lpstr>Login without a password…</vt:lpstr>
      <vt:lpstr>Object recognition (in mobile phones)</vt:lpstr>
      <vt:lpstr>Special effects: shape capture</vt:lpstr>
      <vt:lpstr>Special effects: motion capture</vt:lpstr>
      <vt:lpstr>Sports</vt:lpstr>
      <vt:lpstr>Smart cars</vt:lpstr>
      <vt:lpstr>Smart cars</vt:lpstr>
      <vt:lpstr>Vision-based interaction (and games)</vt:lpstr>
      <vt:lpstr>Vision in space</vt:lpstr>
      <vt:lpstr>Robotics</vt:lpstr>
      <vt:lpstr>Medical imaging</vt:lpstr>
      <vt:lpstr>Multimedia database applications</vt:lpstr>
      <vt:lpstr>Labeling images</vt:lpstr>
      <vt:lpstr>Vision and computer graphics</vt:lpstr>
      <vt:lpstr>Vision for Biometrics</vt:lpstr>
      <vt:lpstr>Example application: Face recognition</vt:lpstr>
      <vt:lpstr>So… why study computer vision?</vt:lpstr>
      <vt:lpstr>What will we study (not in order)?</vt:lpstr>
      <vt:lpstr>Computer Vision</vt:lpstr>
      <vt:lpstr>Camera calibration</vt:lpstr>
      <vt:lpstr>Edge detection</vt:lpstr>
      <vt:lpstr>PowerPoint Presentation</vt:lpstr>
      <vt:lpstr>PowerPoint Presentation</vt:lpstr>
      <vt:lpstr>Stereopsis</vt:lpstr>
      <vt:lpstr>Motion computation</vt:lpstr>
      <vt:lpstr>Multi-Camera</vt:lpstr>
      <vt:lpstr>PowerPoint Presentation</vt:lpstr>
      <vt:lpstr>Object Detection and Recognition</vt:lpstr>
      <vt:lpstr>Texture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cp:lastModifiedBy>Anshika Malsaria [MU - Jaipur]</cp:lastModifiedBy>
  <cp:revision>5</cp:revision>
  <dcterms:created xsi:type="dcterms:W3CDTF">2024-01-08T04:25:26Z</dcterms:created>
  <dcterms:modified xsi:type="dcterms:W3CDTF">2024-01-10T07:02:13Z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2022-01-21T00:00:00Z</vt:filetime>
  </property>
  <property fmtid="{D5CDD505-2E9C-101B-9397-08002B2CF9AE}" pid="3" name="LastSaved">
    <vt:filetime>2024-01-08T00:00:00Z</vt:filetime>
  </property>
  <property fmtid="{D5CDD505-2E9C-101B-9397-08002B2CF9AE}" pid="4" name="Producer">
    <vt:lpwstr>PDFill PDF Editor 15.0</vt:lpwstr>
  </property>
  <property fmtid="{D5CDD505-2E9C-101B-9397-08002B2CF9AE}" pid="5" name="ContentTypeId">
    <vt:lpwstr>0x010100ECE35DE9DD501749BCC2F1E5892C6E81</vt:lpwstr>
  </property>
</Properties>
</file>